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9.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52"/>
  </p:notesMasterIdLst>
  <p:sldIdLst>
    <p:sldId id="256" r:id="rId4"/>
    <p:sldId id="339" r:id="rId5"/>
    <p:sldId id="438" r:id="rId6"/>
    <p:sldId id="441" r:id="rId7"/>
    <p:sldId id="449" r:id="rId8"/>
    <p:sldId id="450" r:id="rId9"/>
    <p:sldId id="448" r:id="rId10"/>
    <p:sldId id="443" r:id="rId11"/>
    <p:sldId id="439" r:id="rId12"/>
    <p:sldId id="442" r:id="rId13"/>
    <p:sldId id="447" r:id="rId14"/>
    <p:sldId id="434" r:id="rId15"/>
    <p:sldId id="451" r:id="rId16"/>
    <p:sldId id="436" r:id="rId17"/>
    <p:sldId id="375" r:id="rId18"/>
    <p:sldId id="466" r:id="rId19"/>
    <p:sldId id="323" r:id="rId20"/>
    <p:sldId id="387" r:id="rId21"/>
    <p:sldId id="453" r:id="rId22"/>
    <p:sldId id="452" r:id="rId23"/>
    <p:sldId id="460" r:id="rId24"/>
    <p:sldId id="325" r:id="rId25"/>
    <p:sldId id="459" r:id="rId26"/>
    <p:sldId id="461" r:id="rId27"/>
    <p:sldId id="458" r:id="rId28"/>
    <p:sldId id="462" r:id="rId29"/>
    <p:sldId id="463" r:id="rId30"/>
    <p:sldId id="473" r:id="rId31"/>
    <p:sldId id="457" r:id="rId32"/>
    <p:sldId id="470" r:id="rId33"/>
    <p:sldId id="472" r:id="rId34"/>
    <p:sldId id="471" r:id="rId35"/>
    <p:sldId id="475" r:id="rId36"/>
    <p:sldId id="476" r:id="rId37"/>
    <p:sldId id="474" r:id="rId38"/>
    <p:sldId id="477" r:id="rId39"/>
    <p:sldId id="467" r:id="rId40"/>
    <p:sldId id="464" r:id="rId41"/>
    <p:sldId id="465" r:id="rId42"/>
    <p:sldId id="455" r:id="rId43"/>
    <p:sldId id="480" r:id="rId44"/>
    <p:sldId id="469" r:id="rId45"/>
    <p:sldId id="481" r:id="rId46"/>
    <p:sldId id="482" r:id="rId47"/>
    <p:sldId id="479" r:id="rId48"/>
    <p:sldId id="340" r:id="rId49"/>
    <p:sldId id="468" r:id="rId50"/>
    <p:sldId id="454" r:id="rId51"/>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3" autoAdjust="0"/>
  </p:normalViewPr>
  <p:slideViewPr>
    <p:cSldViewPr snapToGrid="0">
      <p:cViewPr varScale="1">
        <p:scale>
          <a:sx n="107" d="100"/>
          <a:sy n="107" d="100"/>
        </p:scale>
        <p:origin x="612"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3/18/2024</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flupperdot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flupperdots.com/"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 Id="rId5" Type="http://schemas.openxmlformats.org/officeDocument/2006/relationships/image" Target="../media/image31.tmp"/><Relationship Id="rId4" Type="http://schemas.openxmlformats.org/officeDocument/2006/relationships/image" Target="../media/image30.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mailto:my.address@domain.dns?Subject=Zend%20mij%20eens%20een%20mai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450" r="45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62500" lnSpcReduction="20000"/>
          </a:bodyPr>
          <a:lstStyle/>
          <a:p>
            <a:r>
              <a:rPr lang="nl-BE" sz="5100" dirty="0"/>
              <a:t>Inleiding </a:t>
            </a:r>
          </a:p>
          <a:p>
            <a:r>
              <a:rPr lang="nl-BE" sz="5100" dirty="0"/>
              <a:t>Web development - UI </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 </a:t>
            </a:r>
            <a:r>
              <a:rPr lang="nl-BE" dirty="0" err="1"/>
              <a:t>request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Een voorbeeld van een GET opdracht</a:t>
            </a:r>
          </a:p>
          <a:p>
            <a:pPr lvl="1"/>
            <a:r>
              <a:rPr lang="nl-BE" dirty="0" err="1"/>
              <a:t>Request</a:t>
            </a:r>
            <a:r>
              <a:rPr lang="nl-BE" dirty="0"/>
              <a:t> van de client:</a:t>
            </a:r>
          </a:p>
          <a:p>
            <a:pPr lvl="1"/>
            <a:endParaRPr lang="nl-BE" dirty="0"/>
          </a:p>
          <a:p>
            <a:pPr lvl="1"/>
            <a:endParaRPr lang="nl-BE" dirty="0"/>
          </a:p>
          <a:p>
            <a:pPr lvl="1"/>
            <a:endParaRPr lang="nl-BE" dirty="0"/>
          </a:p>
          <a:p>
            <a:pPr lvl="1"/>
            <a:endParaRPr lang="nl-BE" dirty="0"/>
          </a:p>
          <a:p>
            <a:pPr lvl="1"/>
            <a:endParaRPr lang="nl-BE" dirty="0"/>
          </a:p>
          <a:p>
            <a:pPr lvl="1"/>
            <a:r>
              <a:rPr lang="nl-BE" dirty="0"/>
              <a:t>Response van de server:</a:t>
            </a:r>
          </a:p>
          <a:p>
            <a:pPr lvl="1"/>
            <a:endParaRPr lang="nl-BE" dirty="0"/>
          </a:p>
        </p:txBody>
      </p:sp>
      <p:pic>
        <p:nvPicPr>
          <p:cNvPr id="9" name="Picture 8">
            <a:extLst>
              <a:ext uri="{FF2B5EF4-FFF2-40B4-BE49-F238E27FC236}">
                <a16:creationId xmlns:a16="http://schemas.microsoft.com/office/drawing/2014/main" id="{3F6C1CC9-12A2-4D90-9662-CD0EA34C8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84" y="1849550"/>
            <a:ext cx="10134491" cy="1909877"/>
          </a:xfrm>
          <a:prstGeom prst="rect">
            <a:avLst/>
          </a:prstGeom>
        </p:spPr>
      </p:pic>
      <p:pic>
        <p:nvPicPr>
          <p:cNvPr id="11" name="Picture 10">
            <a:extLst>
              <a:ext uri="{FF2B5EF4-FFF2-40B4-BE49-F238E27FC236}">
                <a16:creationId xmlns:a16="http://schemas.microsoft.com/office/drawing/2014/main" id="{63E67538-02D1-48D6-B483-2DC49EBB6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84" y="4338548"/>
            <a:ext cx="4048690" cy="1286054"/>
          </a:xfrm>
          <a:prstGeom prst="rect">
            <a:avLst/>
          </a:prstGeom>
        </p:spPr>
      </p:pic>
    </p:spTree>
    <p:extLst>
      <p:ext uri="{BB962C8B-B14F-4D97-AF65-F5344CB8AC3E}">
        <p14:creationId xmlns:p14="http://schemas.microsoft.com/office/powerpoint/2010/main" val="382307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gebeurt er in de wolk van internet?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Internet is een netwerk maar op zeer grote schaal. </a:t>
            </a:r>
          </a:p>
          <a:p>
            <a:r>
              <a:rPr lang="nl-BE" dirty="0"/>
              <a:t>Om alle toestellen die verbonden zijn te kunnen adresseren gebruiken we unieke adressen. Dit zijn IP-adressen (Internet Protocol)</a:t>
            </a:r>
          </a:p>
          <a:p>
            <a:r>
              <a:rPr lang="nl-BE" dirty="0"/>
              <a:t>Zo een uniek adres bestaat uit een reeks van nummers. We kunnen hier onderscheid maken tussen:</a:t>
            </a:r>
          </a:p>
          <a:p>
            <a:pPr lvl="1"/>
            <a:r>
              <a:rPr lang="nl-BE" dirty="0"/>
              <a:t>IPv4	255.0.10.100			32bit		max 4,29 miljard adressen</a:t>
            </a:r>
          </a:p>
          <a:p>
            <a:pPr lvl="1"/>
            <a:r>
              <a:rPr lang="nl-BE" dirty="0"/>
              <a:t>IPv6	2001:4860:4860::8888	128bit		</a:t>
            </a:r>
            <a:r>
              <a:rPr lang="nl-BE" sz="1100" dirty="0">
                <a:sym typeface="Symbol" panose="05050102010706020507" pitchFamily="18" charset="2"/>
              </a:rPr>
              <a:t> </a:t>
            </a:r>
            <a:r>
              <a:rPr lang="nl-BE" sz="1200" dirty="0"/>
              <a:t>340.282.366.920.938.000.000.000.000.000.000.000.000</a:t>
            </a:r>
          </a:p>
          <a:p>
            <a:r>
              <a:rPr lang="nl-BE" dirty="0"/>
              <a:t>Omdat (sommige </a:t>
            </a:r>
            <a:r>
              <a:rPr lang="nl-BE" dirty="0">
                <a:sym typeface="Wingdings" panose="05000000000000000000" pitchFamily="2" charset="2"/>
              </a:rPr>
              <a:t>)</a:t>
            </a:r>
            <a:r>
              <a:rPr lang="nl-BE" dirty="0"/>
              <a:t> mensen het moeilijk hebben om al die nummers te onthouden en het makkelijker is om een tekst te onthouden, gebruiken we verstaanbare webadressen.</a:t>
            </a:r>
          </a:p>
          <a:p>
            <a:pPr lvl="1"/>
            <a:r>
              <a:rPr lang="nl-BE" dirty="0"/>
              <a:t>Bijvoorbeeld </a:t>
            </a:r>
            <a:r>
              <a:rPr lang="nl-BE" dirty="0">
                <a:hlinkClick r:id="rId2"/>
              </a:rPr>
              <a:t>www.flupperdots.com</a:t>
            </a:r>
            <a:endParaRPr lang="nl-BE" dirty="0"/>
          </a:p>
          <a:p>
            <a:r>
              <a:rPr lang="nl-BE" dirty="0"/>
              <a:t>Elk adres is gekoppeld aan een uniek nummer, dit is het echte IP-adres!</a:t>
            </a:r>
          </a:p>
        </p:txBody>
      </p:sp>
    </p:spTree>
    <p:extLst>
      <p:ext uri="{BB962C8B-B14F-4D97-AF65-F5344CB8AC3E}">
        <p14:creationId xmlns:p14="http://schemas.microsoft.com/office/powerpoint/2010/main" val="19813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URL	 - Uniform Resource </a:t>
            </a:r>
            <a:r>
              <a:rPr lang="nl-BE" dirty="0" err="1"/>
              <a:t>Locator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0942" y="1278194"/>
            <a:ext cx="11139948" cy="5319251"/>
          </a:xfrm>
        </p:spPr>
        <p:txBody>
          <a:bodyPr>
            <a:normAutofit/>
          </a:bodyPr>
          <a:lstStyle/>
          <a:p>
            <a:r>
              <a:rPr lang="nl-BE" dirty="0"/>
              <a:t>Een webadres verwijst naar een specifieke plaats op het web.</a:t>
            </a:r>
          </a:p>
          <a:p>
            <a:r>
              <a:rPr lang="nl-BE" dirty="0"/>
              <a:t>Een URL heeft een vooraf bepaalde opbouw:</a:t>
            </a:r>
          </a:p>
          <a:p>
            <a:endParaRPr lang="nl-BE" dirty="0"/>
          </a:p>
          <a:p>
            <a:endParaRPr lang="nl-BE" dirty="0"/>
          </a:p>
          <a:p>
            <a:endParaRPr lang="nl-BE" dirty="0"/>
          </a:p>
          <a:p>
            <a:r>
              <a:rPr lang="nl-BE" dirty="0"/>
              <a:t>Schema: bijvoorbeeld http, ftp, file, ….</a:t>
            </a:r>
          </a:p>
          <a:p>
            <a:r>
              <a:rPr lang="nl-BE" dirty="0"/>
              <a:t>Server: interne webserver die aangesproken moet worden, </a:t>
            </a:r>
            <a:r>
              <a:rPr lang="nl-BE" dirty="0" err="1"/>
              <a:t>bijv</a:t>
            </a:r>
            <a:r>
              <a:rPr lang="nl-BE" dirty="0"/>
              <a:t> www</a:t>
            </a:r>
          </a:p>
          <a:p>
            <a:r>
              <a:rPr lang="nl-BE" dirty="0" err="1"/>
              <a:t>Secondary</a:t>
            </a:r>
            <a:r>
              <a:rPr lang="nl-BE" dirty="0"/>
              <a:t> domain: dns domeinnaam van de server </a:t>
            </a:r>
          </a:p>
          <a:p>
            <a:r>
              <a:rPr lang="nl-BE" dirty="0"/>
              <a:t>Domain : dns domeinserver</a:t>
            </a:r>
          </a:p>
          <a:p>
            <a:r>
              <a:rPr lang="nl-BE" dirty="0" err="1"/>
              <a:t>Path</a:t>
            </a:r>
            <a:r>
              <a:rPr lang="nl-BE" dirty="0"/>
              <a:t>	: </a:t>
            </a:r>
            <a:r>
              <a:rPr lang="nl-BE" dirty="0" err="1"/>
              <a:t>Path</a:t>
            </a:r>
            <a:r>
              <a:rPr lang="nl-BE" dirty="0"/>
              <a:t> naar een interne resource</a:t>
            </a:r>
          </a:p>
        </p:txBody>
      </p:sp>
      <p:grpSp>
        <p:nvGrpSpPr>
          <p:cNvPr id="32" name="Group 31">
            <a:extLst>
              <a:ext uri="{FF2B5EF4-FFF2-40B4-BE49-F238E27FC236}">
                <a16:creationId xmlns:a16="http://schemas.microsoft.com/office/drawing/2014/main" id="{6B9DF307-B35C-4AF0-98ED-C465EA54F506}"/>
              </a:ext>
            </a:extLst>
          </p:cNvPr>
          <p:cNvGrpSpPr/>
          <p:nvPr/>
        </p:nvGrpSpPr>
        <p:grpSpPr>
          <a:xfrm>
            <a:off x="399338" y="2433483"/>
            <a:ext cx="10852986" cy="481781"/>
            <a:chOff x="399338" y="2433483"/>
            <a:chExt cx="10852986" cy="481781"/>
          </a:xfrm>
        </p:grpSpPr>
        <p:sp>
          <p:nvSpPr>
            <p:cNvPr id="7" name="Rectangle: Rounded Corners 6">
              <a:extLst>
                <a:ext uri="{FF2B5EF4-FFF2-40B4-BE49-F238E27FC236}">
                  <a16:creationId xmlns:a16="http://schemas.microsoft.com/office/drawing/2014/main" id="{7FA91675-5C07-4AE7-A2AA-AC635AAC906A}"/>
                </a:ext>
              </a:extLst>
            </p:cNvPr>
            <p:cNvSpPr/>
            <p:nvPr/>
          </p:nvSpPr>
          <p:spPr>
            <a:xfrm>
              <a:off x="3993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8" name="Rectangle: Rounded Corners 7">
              <a:extLst>
                <a:ext uri="{FF2B5EF4-FFF2-40B4-BE49-F238E27FC236}">
                  <a16:creationId xmlns:a16="http://schemas.microsoft.com/office/drawing/2014/main" id="{5978C71C-3EDD-46B0-8315-7F7D96DDA15B}"/>
                </a:ext>
              </a:extLst>
            </p:cNvPr>
            <p:cNvSpPr/>
            <p:nvPr/>
          </p:nvSpPr>
          <p:spPr>
            <a:xfrm>
              <a:off x="1465008" y="2433483"/>
              <a:ext cx="2359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1" name="Rectangle: Rounded Corners 10">
              <a:extLst>
                <a:ext uri="{FF2B5EF4-FFF2-40B4-BE49-F238E27FC236}">
                  <a16:creationId xmlns:a16="http://schemas.microsoft.com/office/drawing/2014/main" id="{1AE4E1CE-A64C-4968-89D7-0AF3F8D3E5FC}"/>
                </a:ext>
              </a:extLst>
            </p:cNvPr>
            <p:cNvSpPr/>
            <p:nvPr/>
          </p:nvSpPr>
          <p:spPr>
            <a:xfrm>
              <a:off x="3778554" y="2433483"/>
              <a:ext cx="2130676"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Secondary domain</a:t>
              </a:r>
            </a:p>
          </p:txBody>
        </p:sp>
        <p:sp>
          <p:nvSpPr>
            <p:cNvPr id="12" name="Rectangle: Rounded Corners 11">
              <a:extLst>
                <a:ext uri="{FF2B5EF4-FFF2-40B4-BE49-F238E27FC236}">
                  <a16:creationId xmlns:a16="http://schemas.microsoft.com/office/drawing/2014/main" id="{7FED3359-5775-40E0-8958-FB18E69DA8A1}"/>
                </a:ext>
              </a:extLst>
            </p:cNvPr>
            <p:cNvSpPr/>
            <p:nvPr/>
          </p:nvSpPr>
          <p:spPr>
            <a:xfrm>
              <a:off x="2321022"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p:txBody>
        </p:sp>
        <p:sp>
          <p:nvSpPr>
            <p:cNvPr id="13" name="Rectangle: Rounded Corners 12">
              <a:extLst>
                <a:ext uri="{FF2B5EF4-FFF2-40B4-BE49-F238E27FC236}">
                  <a16:creationId xmlns:a16="http://schemas.microsoft.com/office/drawing/2014/main" id="{7FD9C4F1-9A3F-4BFE-8E61-6BC3B008BBA4}"/>
                </a:ext>
              </a:extLst>
            </p:cNvPr>
            <p:cNvSpPr/>
            <p:nvPr/>
          </p:nvSpPr>
          <p:spPr>
            <a:xfrm>
              <a:off x="1787889" y="2433483"/>
              <a:ext cx="446227" cy="48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5" name="Rectangle: Rounded Corners 14">
              <a:extLst>
                <a:ext uri="{FF2B5EF4-FFF2-40B4-BE49-F238E27FC236}">
                  <a16:creationId xmlns:a16="http://schemas.microsoft.com/office/drawing/2014/main" id="{A277A47F-DAF7-4290-9C6A-B2778105A6F7}"/>
                </a:ext>
              </a:extLst>
            </p:cNvPr>
            <p:cNvSpPr/>
            <p:nvPr/>
          </p:nvSpPr>
          <p:spPr>
            <a:xfrm>
              <a:off x="63879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domain</a:t>
              </a:r>
            </a:p>
          </p:txBody>
        </p:sp>
        <p:sp>
          <p:nvSpPr>
            <p:cNvPr id="16" name="Rectangle: Rounded Corners 15">
              <a:extLst>
                <a:ext uri="{FF2B5EF4-FFF2-40B4-BE49-F238E27FC236}">
                  <a16:creationId xmlns:a16="http://schemas.microsoft.com/office/drawing/2014/main" id="{B00BF8AF-FC02-41C7-AD71-6B49E3A65811}"/>
                </a:ext>
              </a:extLst>
            </p:cNvPr>
            <p:cNvSpPr/>
            <p:nvPr/>
          </p:nvSpPr>
          <p:spPr>
            <a:xfrm>
              <a:off x="3372903"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Rounded Corners 17">
              <a:extLst>
                <a:ext uri="{FF2B5EF4-FFF2-40B4-BE49-F238E27FC236}">
                  <a16:creationId xmlns:a16="http://schemas.microsoft.com/office/drawing/2014/main" id="{CE3C036B-CFF1-4C48-8325-72CF13627D1B}"/>
                </a:ext>
              </a:extLst>
            </p:cNvPr>
            <p:cNvSpPr/>
            <p:nvPr/>
          </p:nvSpPr>
          <p:spPr>
            <a:xfrm>
              <a:off x="5949922"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9" name="Rectangle: Rounded Corners 18">
              <a:extLst>
                <a:ext uri="{FF2B5EF4-FFF2-40B4-BE49-F238E27FC236}">
                  <a16:creationId xmlns:a16="http://schemas.microsoft.com/office/drawing/2014/main" id="{66F3BD83-2AAD-4630-AD3E-AFFD501D3BA1}"/>
                </a:ext>
              </a:extLst>
            </p:cNvPr>
            <p:cNvSpPr/>
            <p:nvPr/>
          </p:nvSpPr>
          <p:spPr>
            <a:xfrm>
              <a:off x="7472184"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0" name="Rectangle: Rounded Corners 19">
              <a:extLst>
                <a:ext uri="{FF2B5EF4-FFF2-40B4-BE49-F238E27FC236}">
                  <a16:creationId xmlns:a16="http://schemas.microsoft.com/office/drawing/2014/main" id="{E288AA3A-9402-44E2-BFFD-A6538F98F804}"/>
                </a:ext>
              </a:extLst>
            </p:cNvPr>
            <p:cNvSpPr/>
            <p:nvPr/>
          </p:nvSpPr>
          <p:spPr>
            <a:xfrm>
              <a:off x="10388135" y="2433483"/>
              <a:ext cx="864189"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Query</a:t>
              </a:r>
            </a:p>
          </p:txBody>
        </p:sp>
        <p:sp>
          <p:nvSpPr>
            <p:cNvPr id="21" name="Rectangle: Rounded Corners 20">
              <a:extLst>
                <a:ext uri="{FF2B5EF4-FFF2-40B4-BE49-F238E27FC236}">
                  <a16:creationId xmlns:a16="http://schemas.microsoft.com/office/drawing/2014/main" id="{FDF536A8-ECA3-4BD2-8B76-1B39F2198B06}"/>
                </a:ext>
              </a:extLst>
            </p:cNvPr>
            <p:cNvSpPr/>
            <p:nvPr/>
          </p:nvSpPr>
          <p:spPr>
            <a:xfrm>
              <a:off x="7819921" y="2433483"/>
              <a:ext cx="941200"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Port</a:t>
              </a:r>
            </a:p>
          </p:txBody>
        </p:sp>
        <p:sp>
          <p:nvSpPr>
            <p:cNvPr id="22" name="Rectangle: Rounded Corners 21">
              <a:extLst>
                <a:ext uri="{FF2B5EF4-FFF2-40B4-BE49-F238E27FC236}">
                  <a16:creationId xmlns:a16="http://schemas.microsoft.com/office/drawing/2014/main" id="{49C869ED-264C-4C21-B14F-AFD2F54984DE}"/>
                </a:ext>
              </a:extLst>
            </p:cNvPr>
            <p:cNvSpPr/>
            <p:nvPr/>
          </p:nvSpPr>
          <p:spPr>
            <a:xfrm>
              <a:off x="10048613" y="2433483"/>
              <a:ext cx="27063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3" name="Rectangle: Rounded Corners 22">
              <a:extLst>
                <a:ext uri="{FF2B5EF4-FFF2-40B4-BE49-F238E27FC236}">
                  <a16:creationId xmlns:a16="http://schemas.microsoft.com/office/drawing/2014/main" id="{FD01E0F7-DE32-4233-A849-A6EAEE3042E2}"/>
                </a:ext>
              </a:extLst>
            </p:cNvPr>
            <p:cNvSpPr/>
            <p:nvPr/>
          </p:nvSpPr>
          <p:spPr>
            <a:xfrm>
              <a:off x="8804837"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6" name="Rectangle: Rounded Corners 25">
              <a:extLst>
                <a:ext uri="{FF2B5EF4-FFF2-40B4-BE49-F238E27FC236}">
                  <a16:creationId xmlns:a16="http://schemas.microsoft.com/office/drawing/2014/main" id="{AB589A57-127D-4253-ADDB-75EF6BA6E5C6}"/>
                </a:ext>
              </a:extLst>
            </p:cNvPr>
            <p:cNvSpPr/>
            <p:nvPr/>
          </p:nvSpPr>
          <p:spPr>
            <a:xfrm>
              <a:off x="9124190" y="2433483"/>
              <a:ext cx="861783"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path</a:t>
              </a:r>
            </a:p>
          </p:txBody>
        </p:sp>
      </p:grpSp>
      <p:sp>
        <p:nvSpPr>
          <p:cNvPr id="27" name="Rectangle 26">
            <a:extLst>
              <a:ext uri="{FF2B5EF4-FFF2-40B4-BE49-F238E27FC236}">
                <a16:creationId xmlns:a16="http://schemas.microsoft.com/office/drawing/2014/main" id="{0534F745-C392-458C-8EDA-DF565A02ADE1}"/>
              </a:ext>
            </a:extLst>
          </p:cNvPr>
          <p:cNvSpPr/>
          <p:nvPr/>
        </p:nvSpPr>
        <p:spPr>
          <a:xfrm>
            <a:off x="2487485" y="3188109"/>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28" name="Rectangle 27">
            <a:extLst>
              <a:ext uri="{FF2B5EF4-FFF2-40B4-BE49-F238E27FC236}">
                <a16:creationId xmlns:a16="http://schemas.microsoft.com/office/drawing/2014/main" id="{6F1D649D-333F-4FAC-823D-F4AB2E63DDF6}"/>
              </a:ext>
            </a:extLst>
          </p:cNvPr>
          <p:cNvSpPr/>
          <p:nvPr/>
        </p:nvSpPr>
        <p:spPr>
          <a:xfrm>
            <a:off x="3372903" y="3188109"/>
            <a:ext cx="80580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www.</a:t>
            </a:r>
          </a:p>
        </p:txBody>
      </p:sp>
      <p:sp>
        <p:nvSpPr>
          <p:cNvPr id="29" name="Rectangle 28">
            <a:extLst>
              <a:ext uri="{FF2B5EF4-FFF2-40B4-BE49-F238E27FC236}">
                <a16:creationId xmlns:a16="http://schemas.microsoft.com/office/drawing/2014/main" id="{DF7CDCF4-FA10-47A4-8E3B-5524652E34DB}"/>
              </a:ext>
            </a:extLst>
          </p:cNvPr>
          <p:cNvSpPr/>
          <p:nvPr/>
        </p:nvSpPr>
        <p:spPr>
          <a:xfrm>
            <a:off x="4178710" y="3188109"/>
            <a:ext cx="133718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flupperdots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441B01E-14C6-4EA9-A9C6-1814A0D3589E}"/>
              </a:ext>
            </a:extLst>
          </p:cNvPr>
          <p:cNvSpPr/>
          <p:nvPr/>
        </p:nvSpPr>
        <p:spPr>
          <a:xfrm>
            <a:off x="5515897" y="3183192"/>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a:t>
            </a:r>
          </a:p>
        </p:txBody>
      </p:sp>
      <p:sp>
        <p:nvSpPr>
          <p:cNvPr id="31" name="Rectangle 30">
            <a:extLst>
              <a:ext uri="{FF2B5EF4-FFF2-40B4-BE49-F238E27FC236}">
                <a16:creationId xmlns:a16="http://schemas.microsoft.com/office/drawing/2014/main" id="{CAF68672-C298-48FB-BED8-2DC6C678C192}"/>
              </a:ext>
            </a:extLst>
          </p:cNvPr>
          <p:cNvSpPr/>
          <p:nvPr/>
        </p:nvSpPr>
        <p:spPr>
          <a:xfrm>
            <a:off x="6420760" y="3183191"/>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Tree>
    <p:extLst>
      <p:ext uri="{BB962C8B-B14F-4D97-AF65-F5344CB8AC3E}">
        <p14:creationId xmlns:p14="http://schemas.microsoft.com/office/powerpoint/2010/main" val="4432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7" grpId="0" animBg="1"/>
      <p:bldP spid="28" grpId="0" animBg="1"/>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DNS - </a:t>
            </a:r>
            <a:r>
              <a:rPr lang="en-US" dirty="0"/>
              <a:t>Domain Name System</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882044"/>
          </a:xfrm>
        </p:spPr>
        <p:txBody>
          <a:bodyPr>
            <a:normAutofit/>
          </a:bodyPr>
          <a:lstStyle/>
          <a:p>
            <a:r>
              <a:rPr lang="nl-BE" dirty="0"/>
              <a:t>Om al de leesbare DNS-namen te kunnen omzetten gebruiken we specifieke servers die de echte locaties van de adressen gaan opzoeken (IP-adres). Ze worden ook de telefoonboeken van het internet genoemd.</a:t>
            </a:r>
          </a:p>
          <a:p>
            <a:r>
              <a:rPr lang="nl-BE" b="1" dirty="0"/>
              <a:t>Name servers </a:t>
            </a:r>
            <a:r>
              <a:rPr lang="nl-BE" dirty="0"/>
              <a:t>worden gebruikt om de door hen gekende domeinen te beheren.</a:t>
            </a:r>
          </a:p>
          <a:p>
            <a:pPr lvl="1"/>
            <a:r>
              <a:rPr lang="nl-BE" dirty="0"/>
              <a:t>We kennen de name server door het achtervoegsel van de domeinnaam te bekijken.</a:t>
            </a:r>
          </a:p>
          <a:p>
            <a:pPr lvl="1"/>
            <a:r>
              <a:rPr lang="nl-BE" dirty="0"/>
              <a:t>Zo weten we dat bij www.flupperdots</a:t>
            </a:r>
            <a:r>
              <a:rPr lang="nl-BE" b="1" dirty="0"/>
              <a:t>.com</a:t>
            </a:r>
            <a:r>
              <a:rPr lang="nl-BE" dirty="0"/>
              <a:t>, de .com staat voor de com name server.</a:t>
            </a:r>
          </a:p>
          <a:p>
            <a:pPr lvl="1"/>
            <a:r>
              <a:rPr lang="nl-BE" dirty="0"/>
              <a:t>Er zijn zeer veel name servers in de wereld, bijna elk land heeft ook zijn eigen name server. Voor België is dit .be, voor Nederland .nl en voor de EU is dit .</a:t>
            </a:r>
            <a:r>
              <a:rPr lang="nl-BE" dirty="0" err="1"/>
              <a:t>eu</a:t>
            </a:r>
            <a:r>
              <a:rPr lang="nl-BE" dirty="0"/>
              <a:t>.</a:t>
            </a:r>
          </a:p>
          <a:p>
            <a:r>
              <a:rPr lang="nl-BE" dirty="0"/>
              <a:t>Maar voor we de juiste name server kunnen ondervragen moeten we ook zijn adres kennen. Hier komen de root name servers aan te pas.</a:t>
            </a:r>
          </a:p>
          <a:p>
            <a:r>
              <a:rPr lang="nl-BE" dirty="0"/>
              <a:t>Er zijn exact 13 root name servers in de wereld en hun adres ligt vast. Elk van die servers heeft de meest recente lijst van alle name servers die bestaan in de wereld.</a:t>
            </a:r>
          </a:p>
          <a:p>
            <a:endParaRPr lang="nl-BE" dirty="0"/>
          </a:p>
          <a:p>
            <a:endParaRPr lang="nl-BE" dirty="0"/>
          </a:p>
        </p:txBody>
      </p:sp>
    </p:spTree>
    <p:extLst>
      <p:ext uri="{BB962C8B-B14F-4D97-AF65-F5344CB8AC3E}">
        <p14:creationId xmlns:p14="http://schemas.microsoft.com/office/powerpoint/2010/main" val="10568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BE5C90C-0C98-4BB1-833E-F46F96768149}"/>
              </a:ext>
            </a:extLst>
          </p:cNvPr>
          <p:cNvGrpSpPr/>
          <p:nvPr/>
        </p:nvGrpSpPr>
        <p:grpSpPr>
          <a:xfrm>
            <a:off x="9006840" y="3895149"/>
            <a:ext cx="2733040" cy="2145606"/>
            <a:chOff x="9006840" y="3895149"/>
            <a:chExt cx="2733040" cy="2145606"/>
          </a:xfrm>
        </p:grpSpPr>
        <p:pic>
          <p:nvPicPr>
            <p:cNvPr id="24" name="Picture 23">
              <a:extLst>
                <a:ext uri="{FF2B5EF4-FFF2-40B4-BE49-F238E27FC236}">
                  <a16:creationId xmlns:a16="http://schemas.microsoft.com/office/drawing/2014/main" id="{9E3E1FD2-CE73-4566-A854-5E4641AC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454" y="4445021"/>
              <a:ext cx="1203066" cy="1595734"/>
            </a:xfrm>
            <a:prstGeom prst="rect">
              <a:avLst/>
            </a:prstGeom>
          </p:spPr>
        </p:pic>
        <p:sp>
          <p:nvSpPr>
            <p:cNvPr id="26" name="TextBox 25">
              <a:extLst>
                <a:ext uri="{FF2B5EF4-FFF2-40B4-BE49-F238E27FC236}">
                  <a16:creationId xmlns:a16="http://schemas.microsoft.com/office/drawing/2014/main" id="{0F3ADB97-299C-4F1E-B5ED-2ABDE8D61D2A}"/>
                </a:ext>
              </a:extLst>
            </p:cNvPr>
            <p:cNvSpPr txBox="1"/>
            <p:nvPr/>
          </p:nvSpPr>
          <p:spPr>
            <a:xfrm>
              <a:off x="9006840" y="3895149"/>
              <a:ext cx="27330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188.121.43.44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36BF5608-8D3E-4E16-B9E5-1B03C5301881}"/>
              </a:ext>
            </a:extLst>
          </p:cNvPr>
          <p:cNvGrpSpPr/>
          <p:nvPr/>
        </p:nvGrpSpPr>
        <p:grpSpPr>
          <a:xfrm>
            <a:off x="380415" y="2632016"/>
            <a:ext cx="1711809" cy="1139131"/>
            <a:chOff x="1009071" y="2289869"/>
            <a:chExt cx="1711809" cy="1139131"/>
          </a:xfrm>
        </p:grpSpPr>
        <p:pic>
          <p:nvPicPr>
            <p:cNvPr id="6" name="Picture 5">
              <a:extLst>
                <a:ext uri="{FF2B5EF4-FFF2-40B4-BE49-F238E27FC236}">
                  <a16:creationId xmlns:a16="http://schemas.microsoft.com/office/drawing/2014/main" id="{7F82B296-CF92-4D08-8552-C569027AECE7}"/>
                </a:ext>
              </a:extLst>
            </p:cNvPr>
            <p:cNvPicPr>
              <a:picLocks noChangeAspect="1"/>
            </p:cNvPicPr>
            <p:nvPr/>
          </p:nvPicPr>
          <p:blipFill>
            <a:blip r:embed="rId4"/>
            <a:stretch>
              <a:fillRect/>
            </a:stretch>
          </p:blipFill>
          <p:spPr>
            <a:xfrm>
              <a:off x="1009071" y="2289869"/>
              <a:ext cx="1711809" cy="1139131"/>
            </a:xfrm>
            <a:prstGeom prst="rect">
              <a:avLst/>
            </a:prstGeom>
          </p:spPr>
        </p:pic>
        <p:pic>
          <p:nvPicPr>
            <p:cNvPr id="4" name="Picture 3">
              <a:extLst>
                <a:ext uri="{FF2B5EF4-FFF2-40B4-BE49-F238E27FC236}">
                  <a16:creationId xmlns:a16="http://schemas.microsoft.com/office/drawing/2014/main" id="{AA8E826C-E918-4536-9AC7-9443F9A46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85358">
              <a:off x="1411166" y="2519944"/>
              <a:ext cx="454888" cy="305276"/>
            </a:xfrm>
            <a:prstGeom prst="rect">
              <a:avLst/>
            </a:prstGeom>
          </p:spPr>
        </p:pic>
      </p:grpSp>
      <p:pic>
        <p:nvPicPr>
          <p:cNvPr id="15" name="Content Placeholder 14">
            <a:extLst>
              <a:ext uri="{FF2B5EF4-FFF2-40B4-BE49-F238E27FC236}">
                <a16:creationId xmlns:a16="http://schemas.microsoft.com/office/drawing/2014/main" id="{C9BF8305-B2A1-4168-AACF-37E68A49532E}"/>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165745" y="1408307"/>
            <a:ext cx="5262610" cy="3531686"/>
          </a:xfr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8320" y="137031"/>
            <a:ext cx="9987280" cy="794204"/>
          </a:xfrm>
        </p:spPr>
        <p:txBody>
          <a:bodyPr/>
          <a:lstStyle/>
          <a:p>
            <a:r>
              <a:rPr lang="nl-BE" dirty="0"/>
              <a:t>Hoe werkt een DNS opzoeking?</a:t>
            </a:r>
          </a:p>
        </p:txBody>
      </p:sp>
      <p:grpSp>
        <p:nvGrpSpPr>
          <p:cNvPr id="29" name="Group 28">
            <a:extLst>
              <a:ext uri="{FF2B5EF4-FFF2-40B4-BE49-F238E27FC236}">
                <a16:creationId xmlns:a16="http://schemas.microsoft.com/office/drawing/2014/main" id="{727F9D9C-70F3-4240-ABE6-3F4AF03AA440}"/>
              </a:ext>
            </a:extLst>
          </p:cNvPr>
          <p:cNvGrpSpPr/>
          <p:nvPr/>
        </p:nvGrpSpPr>
        <p:grpSpPr>
          <a:xfrm>
            <a:off x="2611278" y="2632016"/>
            <a:ext cx="1575904" cy="2369607"/>
            <a:chOff x="2733592" y="2525679"/>
            <a:chExt cx="1575904" cy="2369607"/>
          </a:xfrm>
        </p:grpSpPr>
        <p:pic>
          <p:nvPicPr>
            <p:cNvPr id="18" name="Picture 17">
              <a:extLst>
                <a:ext uri="{FF2B5EF4-FFF2-40B4-BE49-F238E27FC236}">
                  <a16:creationId xmlns:a16="http://schemas.microsoft.com/office/drawing/2014/main" id="{06F01F7D-A206-4C46-9704-D1FEADF9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272" y="3299551"/>
              <a:ext cx="1342545" cy="1595735"/>
            </a:xfrm>
            <a:prstGeom prst="rect">
              <a:avLst/>
            </a:prstGeom>
          </p:spPr>
        </p:pic>
        <p:sp>
          <p:nvSpPr>
            <p:cNvPr id="28" name="TextBox 27">
              <a:extLst>
                <a:ext uri="{FF2B5EF4-FFF2-40B4-BE49-F238E27FC236}">
                  <a16:creationId xmlns:a16="http://schemas.microsoft.com/office/drawing/2014/main" id="{98624D36-0157-4A53-B7E0-9B8C21D9532B}"/>
                </a:ext>
              </a:extLst>
            </p:cNvPr>
            <p:cNvSpPr txBox="1"/>
            <p:nvPr/>
          </p:nvSpPr>
          <p:spPr>
            <a:xfrm>
              <a:off x="2733592" y="2525679"/>
              <a:ext cx="157590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 van de provider</a:t>
              </a:r>
            </a:p>
          </p:txBody>
        </p:sp>
      </p:grpSp>
      <p:sp>
        <p:nvSpPr>
          <p:cNvPr id="31" name="Speech Bubble: Oval 30">
            <a:extLst>
              <a:ext uri="{FF2B5EF4-FFF2-40B4-BE49-F238E27FC236}">
                <a16:creationId xmlns:a16="http://schemas.microsoft.com/office/drawing/2014/main" id="{91D99409-D8B9-4F34-A092-221D19739997}"/>
              </a:ext>
            </a:extLst>
          </p:cNvPr>
          <p:cNvSpPr/>
          <p:nvPr/>
        </p:nvSpPr>
        <p:spPr>
          <a:xfrm>
            <a:off x="1525175" y="806524"/>
            <a:ext cx="2405565" cy="1427566"/>
          </a:xfrm>
          <a:prstGeom prst="wedgeEllipseCallout">
            <a:avLst>
              <a:gd name="adj1" fmla="val 22669"/>
              <a:gd name="adj2" fmla="val 8029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klein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momentje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aub,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verwerk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vraag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2" name="TextBox 31">
            <a:extLst>
              <a:ext uri="{FF2B5EF4-FFF2-40B4-BE49-F238E27FC236}">
                <a16:creationId xmlns:a16="http://schemas.microsoft.com/office/drawing/2014/main" id="{2F0C83E3-45CF-487A-BDE8-381C55F82111}"/>
              </a:ext>
            </a:extLst>
          </p:cNvPr>
          <p:cNvSpPr txBox="1"/>
          <p:nvPr/>
        </p:nvSpPr>
        <p:spPr>
          <a:xfrm>
            <a:off x="0" y="4256199"/>
            <a:ext cx="3147078"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A 	198.41.0.4	2001:503:ba3e::2:30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B	199.9.14.201	2001:500:200::b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C	192.33.4.12	2001:500:2::c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D	199.7.91.13	2001:500:2d::d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E	192.203.230.10	2001:500:a8::e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F	192.5.5.241	2001:500:2f::f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G	192.112.36.4	2001:500:12::d0d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H	198.97.190.53	2001:500:1::53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I	192.36.148.17	2001:7fe::53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J	192.58.128.30	2001:503:c27::2:30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K	193.0.14.129	2001:7fd::1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L	199.7.83.42	2001:500:9f::42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M	202.12.27.33	2001:dc3::35</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Speech Bubble: Rectangle 26">
            <a:extLst>
              <a:ext uri="{FF2B5EF4-FFF2-40B4-BE49-F238E27FC236}">
                <a16:creationId xmlns:a16="http://schemas.microsoft.com/office/drawing/2014/main" id="{F759350C-0589-4EEE-8A56-5A94462072B1}"/>
              </a:ext>
            </a:extLst>
          </p:cNvPr>
          <p:cNvSpPr/>
          <p:nvPr/>
        </p:nvSpPr>
        <p:spPr>
          <a:xfrm>
            <a:off x="662951" y="1504350"/>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36" name="Group 35">
            <a:extLst>
              <a:ext uri="{FF2B5EF4-FFF2-40B4-BE49-F238E27FC236}">
                <a16:creationId xmlns:a16="http://schemas.microsoft.com/office/drawing/2014/main" id="{586078BF-AF28-4750-84C9-CC06212DC8AD}"/>
              </a:ext>
            </a:extLst>
          </p:cNvPr>
          <p:cNvGrpSpPr/>
          <p:nvPr/>
        </p:nvGrpSpPr>
        <p:grpSpPr>
          <a:xfrm>
            <a:off x="7677085" y="1115956"/>
            <a:ext cx="1575904" cy="1938303"/>
            <a:chOff x="7351965" y="1365728"/>
            <a:chExt cx="1575904" cy="1938303"/>
          </a:xfrm>
        </p:grpSpPr>
        <p:pic>
          <p:nvPicPr>
            <p:cNvPr id="34" name="Picture 33">
              <a:extLst>
                <a:ext uri="{FF2B5EF4-FFF2-40B4-BE49-F238E27FC236}">
                  <a16:creationId xmlns:a16="http://schemas.microsoft.com/office/drawing/2014/main" id="{D2985B3D-D8DD-4335-A6CE-4CB5713579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1594" y="1365728"/>
              <a:ext cx="1276646" cy="1649001"/>
            </a:xfrm>
            <a:prstGeom prst="rect">
              <a:avLst/>
            </a:prstGeom>
          </p:spPr>
        </p:pic>
        <p:sp>
          <p:nvSpPr>
            <p:cNvPr id="35" name="TextBox 34">
              <a:extLst>
                <a:ext uri="{FF2B5EF4-FFF2-40B4-BE49-F238E27FC236}">
                  <a16:creationId xmlns:a16="http://schemas.microsoft.com/office/drawing/2014/main" id="{C089D74F-555F-4211-8D19-8A285B956CA9}"/>
                </a:ext>
              </a:extLst>
            </p:cNvPr>
            <p:cNvSpPr txBox="1"/>
            <p:nvPr/>
          </p:nvSpPr>
          <p:spPr>
            <a:xfrm>
              <a:off x="7351965" y="2934699"/>
              <a:ext cx="1575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a:t>
              </a:r>
            </a:p>
          </p:txBody>
        </p:sp>
      </p:grpSp>
      <p:grpSp>
        <p:nvGrpSpPr>
          <p:cNvPr id="43" name="Group 42">
            <a:extLst>
              <a:ext uri="{FF2B5EF4-FFF2-40B4-BE49-F238E27FC236}">
                <a16:creationId xmlns:a16="http://schemas.microsoft.com/office/drawing/2014/main" id="{2E5EC3E9-6766-4B49-A05C-265CA42D6C7B}"/>
              </a:ext>
            </a:extLst>
          </p:cNvPr>
          <p:cNvGrpSpPr/>
          <p:nvPr/>
        </p:nvGrpSpPr>
        <p:grpSpPr>
          <a:xfrm>
            <a:off x="5319532" y="4232267"/>
            <a:ext cx="2068965" cy="2159580"/>
            <a:chOff x="5319532" y="4232267"/>
            <a:chExt cx="2068965" cy="2159580"/>
          </a:xfrm>
        </p:grpSpPr>
        <p:pic>
          <p:nvPicPr>
            <p:cNvPr id="38" name="Picture 37">
              <a:extLst>
                <a:ext uri="{FF2B5EF4-FFF2-40B4-BE49-F238E27FC236}">
                  <a16:creationId xmlns:a16="http://schemas.microsoft.com/office/drawing/2014/main" id="{9A9D6BBE-483B-4650-A946-20F20E40A2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9532" y="4644319"/>
              <a:ext cx="2068965" cy="1747528"/>
            </a:xfrm>
            <a:prstGeom prst="rect">
              <a:avLst/>
            </a:prstGeom>
          </p:spPr>
        </p:pic>
        <p:sp>
          <p:nvSpPr>
            <p:cNvPr id="39" name="TextBox 38">
              <a:extLst>
                <a:ext uri="{FF2B5EF4-FFF2-40B4-BE49-F238E27FC236}">
                  <a16:creationId xmlns:a16="http://schemas.microsoft.com/office/drawing/2014/main" id="{F7D28CAF-E570-402E-A49B-7A8292097165}"/>
                </a:ext>
              </a:extLst>
            </p:cNvPr>
            <p:cNvSpPr txBox="1"/>
            <p:nvPr/>
          </p:nvSpPr>
          <p:spPr>
            <a:xfrm>
              <a:off x="5447035" y="4232267"/>
              <a:ext cx="18067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server</a:t>
              </a:r>
            </a:p>
          </p:txBody>
        </p:sp>
      </p:grpSp>
      <p:sp>
        <p:nvSpPr>
          <p:cNvPr id="40" name="Speech Bubble: Rectangle 39">
            <a:extLst>
              <a:ext uri="{FF2B5EF4-FFF2-40B4-BE49-F238E27FC236}">
                <a16:creationId xmlns:a16="http://schemas.microsoft.com/office/drawing/2014/main" id="{19656C1A-2507-4F05-A0C6-4B92604ADE83}"/>
              </a:ext>
            </a:extLst>
          </p:cNvPr>
          <p:cNvSpPr/>
          <p:nvPr/>
        </p:nvSpPr>
        <p:spPr>
          <a:xfrm>
            <a:off x="3491349" y="247378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p>
        </p:txBody>
      </p:sp>
      <p:sp>
        <p:nvSpPr>
          <p:cNvPr id="42" name="Speech Bubble: Rectangle 41">
            <a:extLst>
              <a:ext uri="{FF2B5EF4-FFF2-40B4-BE49-F238E27FC236}">
                <a16:creationId xmlns:a16="http://schemas.microsoft.com/office/drawing/2014/main" id="{D8A0EB8C-67AA-4DDC-B8D0-C01E3D19B669}"/>
              </a:ext>
            </a:extLst>
          </p:cNvPr>
          <p:cNvSpPr/>
          <p:nvPr/>
        </p:nvSpPr>
        <p:spPr>
          <a:xfrm>
            <a:off x="3491349" y="2471325"/>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4" name="Speech Bubble: Rectangle 43">
            <a:extLst>
              <a:ext uri="{FF2B5EF4-FFF2-40B4-BE49-F238E27FC236}">
                <a16:creationId xmlns:a16="http://schemas.microsoft.com/office/drawing/2014/main" id="{CB0697B6-D924-4B29-A5BE-C70C0E768975}"/>
              </a:ext>
            </a:extLst>
          </p:cNvPr>
          <p:cNvSpPr/>
          <p:nvPr/>
        </p:nvSpPr>
        <p:spPr>
          <a:xfrm>
            <a:off x="5257800" y="3506931"/>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188.121.43.44</a:t>
            </a:r>
          </a:p>
        </p:txBody>
      </p:sp>
      <p:pic>
        <p:nvPicPr>
          <p:cNvPr id="45" name="Picture 44">
            <a:extLst>
              <a:ext uri="{FF2B5EF4-FFF2-40B4-BE49-F238E27FC236}">
                <a16:creationId xmlns:a16="http://schemas.microsoft.com/office/drawing/2014/main" id="{F1F721A9-2357-4FA4-ADEA-0346790F9F0D}"/>
              </a:ext>
            </a:extLst>
          </p:cNvPr>
          <p:cNvPicPr>
            <a:picLocks noChangeAspect="1"/>
          </p:cNvPicPr>
          <p:nvPr/>
        </p:nvPicPr>
        <p:blipFill>
          <a:blip r:embed="rId10"/>
          <a:stretch>
            <a:fillRect/>
          </a:stretch>
        </p:blipFill>
        <p:spPr>
          <a:xfrm>
            <a:off x="9509631" y="4664595"/>
            <a:ext cx="1560711" cy="853514"/>
          </a:xfrm>
          <a:prstGeom prst="rect">
            <a:avLst/>
          </a:prstGeom>
        </p:spPr>
      </p:pic>
      <p:sp>
        <p:nvSpPr>
          <p:cNvPr id="46" name="Speech Bubble: Rectangle 45">
            <a:extLst>
              <a:ext uri="{FF2B5EF4-FFF2-40B4-BE49-F238E27FC236}">
                <a16:creationId xmlns:a16="http://schemas.microsoft.com/office/drawing/2014/main" id="{67C7133C-DA64-4913-B703-38DF1D61E4C2}"/>
              </a:ext>
            </a:extLst>
          </p:cNvPr>
          <p:cNvSpPr/>
          <p:nvPr/>
        </p:nvSpPr>
        <p:spPr>
          <a:xfrm>
            <a:off x="7353746" y="40842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13.4.71.62</a:t>
            </a:r>
          </a:p>
        </p:txBody>
      </p:sp>
      <p:pic>
        <p:nvPicPr>
          <p:cNvPr id="47" name="Content Placeholder 6">
            <a:extLst>
              <a:ext uri="{FF2B5EF4-FFF2-40B4-BE49-F238E27FC236}">
                <a16:creationId xmlns:a16="http://schemas.microsoft.com/office/drawing/2014/main" id="{BAFE58BC-CCBF-48E0-AC59-F28BF9B08A65}"/>
              </a:ext>
            </a:extLst>
          </p:cNvPr>
          <p:cNvPicPr>
            <a:picLocks noChangeAspect="1"/>
          </p:cNvPicPr>
          <p:nvPr/>
        </p:nvPicPr>
        <p:blipFill>
          <a:blip r:embed="rId10"/>
          <a:stretch>
            <a:fillRect/>
          </a:stretch>
        </p:blipFill>
        <p:spPr>
          <a:xfrm>
            <a:off x="754762" y="2844405"/>
            <a:ext cx="509276" cy="306148"/>
          </a:xfrm>
          <a:prstGeom prst="rect">
            <a:avLst/>
          </a:prstGeom>
        </p:spPr>
      </p:pic>
      <p:sp>
        <p:nvSpPr>
          <p:cNvPr id="48" name="Flowchart: Document 47">
            <a:extLst>
              <a:ext uri="{FF2B5EF4-FFF2-40B4-BE49-F238E27FC236}">
                <a16:creationId xmlns:a16="http://schemas.microsoft.com/office/drawing/2014/main" id="{BB046189-8389-4281-A260-22690E6FFA35}"/>
              </a:ext>
            </a:extLst>
          </p:cNvPr>
          <p:cNvSpPr/>
          <p:nvPr/>
        </p:nvSpPr>
        <p:spPr>
          <a:xfrm>
            <a:off x="287415" y="4748999"/>
            <a:ext cx="2408967" cy="1649001"/>
          </a:xfrm>
          <a:prstGeom prst="flowChartDocumen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Cache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www.Flupperdots.com</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188.121.43.44</a:t>
            </a:r>
          </a:p>
        </p:txBody>
      </p:sp>
    </p:spTree>
    <p:extLst>
      <p:ext uri="{BB962C8B-B14F-4D97-AF65-F5344CB8AC3E}">
        <p14:creationId xmlns:p14="http://schemas.microsoft.com/office/powerpoint/2010/main" val="303216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0.2237 -0.02708 L -0.03008 0.05 " pathEditMode="relative" rAng="0" ptsTypes="AA">
                                      <p:cBhvr>
                                        <p:cTn id="15" dur="2000" fill="hold"/>
                                        <p:tgtEl>
                                          <p:spTgt spid="15"/>
                                        </p:tgtEl>
                                        <p:attrNameLst>
                                          <p:attrName>ppt_x</p:attrName>
                                          <p:attrName>ppt_y</p:attrName>
                                        </p:attrNameLst>
                                      </p:cBhvr>
                                      <p:rCtr x="9674" y="3843"/>
                                    </p:animMotion>
                                  </p:childTnLst>
                                </p:cTn>
                              </p:par>
                              <p:par>
                                <p:cTn id="16" presetID="6" presetClass="emph" presetSubtype="0" fill="hold" nodeType="withEffect">
                                  <p:stCondLst>
                                    <p:cond delay="500"/>
                                  </p:stCondLst>
                                  <p:childTnLst>
                                    <p:animScale>
                                      <p:cBhvr>
                                        <p:cTn id="17" dur="2000" fill="hold"/>
                                        <p:tgtEl>
                                          <p:spTgt spid="15"/>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4.16667E-7 -3.7037E-7 L 0.22943 0.13866 " pathEditMode="relative" rAng="0" ptsTypes="AA">
                                      <p:cBhvr>
                                        <p:cTn id="35" dur="2000" fill="hold"/>
                                        <p:tgtEl>
                                          <p:spTgt spid="27"/>
                                        </p:tgtEl>
                                        <p:attrNameLst>
                                          <p:attrName>ppt_x</p:attrName>
                                          <p:attrName>ppt_y</p:attrName>
                                        </p:attrNameLst>
                                      </p:cBhvr>
                                      <p:rCtr x="11471" y="6921"/>
                                    </p:animMotion>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3.95833E-6 -7.40741E-7 L 0.3168 -0.30115 " pathEditMode="relative" rAng="0" ptsTypes="AA">
                                      <p:cBhvr>
                                        <p:cTn id="55" dur="2000" fill="hold"/>
                                        <p:tgtEl>
                                          <p:spTgt spid="40"/>
                                        </p:tgtEl>
                                        <p:attrNameLst>
                                          <p:attrName>ppt_x</p:attrName>
                                          <p:attrName>ppt_y</p:attrName>
                                        </p:attrNameLst>
                                      </p:cBhvr>
                                      <p:rCtr x="15677" y="-1465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2"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2.29167E-6 3.33333E-6 L -0.31679 0.30116 " pathEditMode="relative" rAng="0" ptsTypes="AA">
                                      <p:cBhvr>
                                        <p:cTn id="65" dur="2000" fill="hold"/>
                                        <p:tgtEl>
                                          <p:spTgt spid="46"/>
                                        </p:tgtEl>
                                        <p:attrNameLst>
                                          <p:attrName>ppt_x</p:attrName>
                                          <p:attrName>ppt_y</p:attrName>
                                        </p:attrNameLst>
                                      </p:cBhvr>
                                      <p:rCtr x="-15677" y="15255"/>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 presetClass="exit" presetSubtype="0" fill="hold" grpId="2" nodeType="with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8.33333E-7 -2.59259E-6 L 0.14531 0.14908 " pathEditMode="relative" rAng="0" ptsTypes="AA">
                                      <p:cBhvr>
                                        <p:cTn id="78" dur="2000" fill="hold"/>
                                        <p:tgtEl>
                                          <p:spTgt spid="42"/>
                                        </p:tgtEl>
                                        <p:attrNameLst>
                                          <p:attrName>ppt_x</p:attrName>
                                          <p:attrName>ppt_y</p:attrName>
                                        </p:attrNameLst>
                                      </p:cBhvr>
                                      <p:rCtr x="7266" y="7454"/>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xit" presetSubtype="0" fill="hold" grpId="2" nodeType="withEffect">
                                  <p:stCondLst>
                                    <p:cond delay="0"/>
                                  </p:stCondLst>
                                  <p:childTnLst>
                                    <p:set>
                                      <p:cBhvr>
                                        <p:cTn id="84" dur="1" fill="hold">
                                          <p:stCondLst>
                                            <p:cond delay="0"/>
                                          </p:stCondLst>
                                        </p:cTn>
                                        <p:tgtEl>
                                          <p:spTgt spid="4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2.70833E-6 1.48148E-6 L -0.14492 -0.15092 " pathEditMode="relative" rAng="0" ptsTypes="AA">
                                      <p:cBhvr>
                                        <p:cTn id="88" dur="2000" fill="hold"/>
                                        <p:tgtEl>
                                          <p:spTgt spid="44"/>
                                        </p:tgtEl>
                                        <p:attrNameLst>
                                          <p:attrName>ppt_x</p:attrName>
                                          <p:attrName>ppt_y</p:attrName>
                                        </p:attrNameLst>
                                      </p:cBhvr>
                                      <p:rCtr x="-7292" y="-6736"/>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par>
                                <p:cTn id="95" presetID="14" presetClass="entr" presetSubtype="1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randombar(horizontal)">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14752 -0.15324 L -0.37695 -0.2919 " pathEditMode="relative" rAng="0" ptsTypes="AA">
                                      <p:cBhvr>
                                        <p:cTn id="101" dur="2000" fill="hold"/>
                                        <p:tgtEl>
                                          <p:spTgt spid="44"/>
                                        </p:tgtEl>
                                        <p:attrNameLst>
                                          <p:attrName>ppt_x</p:attrName>
                                          <p:attrName>ppt_y</p:attrName>
                                        </p:attrNameLst>
                                      </p:cBhvr>
                                      <p:rCtr x="-11771" y="-7269"/>
                                    </p:animMotion>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4" nodeType="clickEffect">
                                  <p:stCondLst>
                                    <p:cond delay="0"/>
                                  </p:stCondLst>
                                  <p:childTnLst>
                                    <p:animMotion origin="layout" path="M -0.37695 -0.2919 L 0.32318 -0.04977 " pathEditMode="relative" rAng="0" ptsTypes="AA">
                                      <p:cBhvr>
                                        <p:cTn id="105" dur="2000" fill="hold"/>
                                        <p:tgtEl>
                                          <p:spTgt spid="44"/>
                                        </p:tgtEl>
                                        <p:attrNameLst>
                                          <p:attrName>ppt_x</p:attrName>
                                          <p:attrName>ppt_y</p:attrName>
                                        </p:attrNameLst>
                                      </p:cBhvr>
                                      <p:rCtr x="35000" y="12106"/>
                                    </p:animMotion>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randombar(horizontal)">
                                      <p:cBhvr>
                                        <p:cTn id="110" dur="500"/>
                                        <p:tgtEl>
                                          <p:spTgt spid="45"/>
                                        </p:tgtEl>
                                      </p:cBhvr>
                                    </p:animEffect>
                                  </p:childTnLst>
                                </p:cTn>
                              </p:par>
                              <p:par>
                                <p:cTn id="111" presetID="1" presetClass="exit" presetSubtype="0" fill="hold" grpId="2" nodeType="with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par>
                                <p:cTn id="113" presetID="42" presetClass="path" presetSubtype="0" accel="50000" decel="50000" fill="hold" nodeType="withEffect">
                                  <p:stCondLst>
                                    <p:cond delay="0"/>
                                  </p:stCondLst>
                                  <p:childTnLst>
                                    <p:animMotion origin="layout" path="M 0.04948 -0.10509 L -0.75885 -0.43981 " pathEditMode="relative" rAng="0" ptsTypes="AA">
                                      <p:cBhvr>
                                        <p:cTn id="114" dur="2000" fill="hold"/>
                                        <p:tgtEl>
                                          <p:spTgt spid="45"/>
                                        </p:tgtEl>
                                        <p:attrNameLst>
                                          <p:attrName>ppt_x</p:attrName>
                                          <p:attrName>ppt_y</p:attrName>
                                        </p:attrNameLst>
                                      </p:cBhvr>
                                      <p:rCtr x="-40417" y="-16736"/>
                                    </p:animMotion>
                                  </p:childTnLst>
                                </p:cTn>
                              </p:par>
                            </p:childTnLst>
                          </p:cTn>
                        </p:par>
                      </p:childTnLst>
                    </p:cTn>
                  </p:par>
                  <p:par>
                    <p:cTn id="115" fill="hold">
                      <p:stCondLst>
                        <p:cond delay="indefinite"/>
                      </p:stCondLst>
                      <p:childTnLst>
                        <p:par>
                          <p:cTn id="116" fill="hold">
                            <p:stCondLst>
                              <p:cond delay="0"/>
                            </p:stCondLst>
                            <p:childTnLst>
                              <p:par>
                                <p:cTn id="117" presetID="42" presetClass="exit" presetSubtype="0" fill="hold" nodeType="clickEffect">
                                  <p:stCondLst>
                                    <p:cond delay="0"/>
                                  </p:stCondLst>
                                  <p:childTnLst>
                                    <p:animEffect transition="out" filter="fade">
                                      <p:cBhvr>
                                        <p:cTn id="118" dur="1000"/>
                                        <p:tgtEl>
                                          <p:spTgt spid="45"/>
                                        </p:tgtEl>
                                      </p:cBhvr>
                                    </p:animEffect>
                                    <p:anim calcmode="lin" valueType="num">
                                      <p:cBhvr>
                                        <p:cTn id="119" dur="1000"/>
                                        <p:tgtEl>
                                          <p:spTgt spid="45"/>
                                        </p:tgtEl>
                                        <p:attrNameLst>
                                          <p:attrName>ppt_x</p:attrName>
                                        </p:attrNameLst>
                                      </p:cBhvr>
                                      <p:tavLst>
                                        <p:tav tm="0">
                                          <p:val>
                                            <p:strVal val="ppt_x"/>
                                          </p:val>
                                        </p:tav>
                                        <p:tav tm="100000">
                                          <p:val>
                                            <p:strVal val="ppt_x"/>
                                          </p:val>
                                        </p:tav>
                                      </p:tavLst>
                                    </p:anim>
                                    <p:anim calcmode="lin" valueType="num">
                                      <p:cBhvr>
                                        <p:cTn id="120" dur="1000"/>
                                        <p:tgtEl>
                                          <p:spTgt spid="45"/>
                                        </p:tgtEl>
                                        <p:attrNameLst>
                                          <p:attrName>ppt_y</p:attrName>
                                        </p:attrNameLst>
                                      </p:cBhvr>
                                      <p:tavLst>
                                        <p:tav tm="0">
                                          <p:val>
                                            <p:strVal val="ppt_y"/>
                                          </p:val>
                                        </p:tav>
                                        <p:tav tm="100000">
                                          <p:val>
                                            <p:strVal val="ppt_y+.1"/>
                                          </p:val>
                                        </p:tav>
                                      </p:tavLst>
                                    </p:anim>
                                    <p:set>
                                      <p:cBhvr>
                                        <p:cTn id="121" dur="1" fill="hold">
                                          <p:stCondLst>
                                            <p:cond delay="999"/>
                                          </p:stCondLst>
                                        </p:cTn>
                                        <p:tgtEl>
                                          <p:spTgt spid="45"/>
                                        </p:tgtEl>
                                        <p:attrNameLst>
                                          <p:attrName>style.visibility</p:attrName>
                                        </p:attrNameLst>
                                      </p:cBhvr>
                                      <p:to>
                                        <p:strVal val="hidden"/>
                                      </p:to>
                                    </p:set>
                                  </p:childTnLst>
                                </p:cTn>
                              </p:par>
                              <p:par>
                                <p:cTn id="122" presetID="14" presetClass="entr" presetSubtype="1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randombar(horizontal)">
                                      <p:cBhvr>
                                        <p:cTn id="1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p:bldP spid="32" grpId="1"/>
      <p:bldP spid="27" grpId="0" animBg="1"/>
      <p:bldP spid="27" grpId="1" animBg="1"/>
      <p:bldP spid="27" grpId="2" animBg="1"/>
      <p:bldP spid="40" grpId="0" animBg="1"/>
      <p:bldP spid="40" grpId="1" animBg="1"/>
      <p:bldP spid="40" grpId="2" animBg="1"/>
      <p:bldP spid="42" grpId="0" animBg="1"/>
      <p:bldP spid="42" grpId="1" animBg="1"/>
      <p:bldP spid="42" grpId="2" animBg="1"/>
      <p:bldP spid="44" grpId="0" animBg="1"/>
      <p:bldP spid="44" grpId="1" animBg="1"/>
      <p:bldP spid="44" grpId="2" animBg="1"/>
      <p:bldP spid="44" grpId="3" animBg="1"/>
      <p:bldP spid="44" grpId="4" animBg="1"/>
      <p:bldP spid="46" grpId="0" animBg="1"/>
      <p:bldP spid="46" grpId="1" animBg="1"/>
      <p:bldP spid="46" grpId="2"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508" r="1450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Korte inleiding tot HTML en CSS voor beginners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5603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11" r="7811"/>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HTML  documenten</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01404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9235"/>
            <a:ext cx="10515600" cy="794204"/>
          </a:xfrm>
        </p:spPr>
        <p:txBody>
          <a:bodyPr/>
          <a:lstStyle/>
          <a:p>
            <a:r>
              <a:rPr lang="nl-BE" dirty="0"/>
              <a:t>Wat is HTML?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165" y="932329"/>
            <a:ext cx="11295529" cy="5773271"/>
          </a:xfrm>
        </p:spPr>
        <p:txBody>
          <a:bodyPr>
            <a:normAutofit lnSpcReduction="10000"/>
          </a:bodyPr>
          <a:lstStyle/>
          <a:p>
            <a:r>
              <a:rPr lang="nl-NL" dirty="0"/>
              <a:t>HTML is een afkorting en staat voor ‘</a:t>
            </a:r>
            <a:r>
              <a:rPr lang="nl-NL" b="1" dirty="0"/>
              <a:t>Hypertext </a:t>
            </a:r>
            <a:r>
              <a:rPr lang="nl-NL" b="1" dirty="0" err="1"/>
              <a:t>Markup</a:t>
            </a:r>
            <a:r>
              <a:rPr lang="nl-NL" b="1" dirty="0"/>
              <a:t> Language</a:t>
            </a:r>
            <a:r>
              <a:rPr lang="nl-NL" dirty="0"/>
              <a:t>’. </a:t>
            </a:r>
          </a:p>
          <a:p>
            <a:r>
              <a:rPr lang="nl-NL" dirty="0"/>
              <a:t>Het is de taal van webpagina's die een browser vertelt hoe bepaalde elementen, zoals tekst en afbeeldingen, moeten worden weergegeven met behulp van codes en symbolen.</a:t>
            </a:r>
          </a:p>
          <a:p>
            <a:r>
              <a:rPr lang="nl-NL" dirty="0"/>
              <a:t>HTML is de standaard voor het maken van webpagina’s. </a:t>
            </a:r>
          </a:p>
          <a:p>
            <a:pPr lvl="1"/>
            <a:r>
              <a:rPr lang="nl-NL" dirty="0"/>
              <a:t>Het is een aanbeveling van het </a:t>
            </a:r>
            <a:r>
              <a:rPr lang="nl-NL" b="1" dirty="0"/>
              <a:t>World Wide Web Consortium </a:t>
            </a:r>
            <a:r>
              <a:rPr lang="nl-NL" dirty="0"/>
              <a:t>ofwel </a:t>
            </a:r>
            <a:r>
              <a:rPr lang="nl-NL" b="1" dirty="0"/>
              <a:t>W3C</a:t>
            </a:r>
          </a:p>
          <a:p>
            <a:r>
              <a:rPr lang="nl-NL" dirty="0"/>
              <a:t>Tegenwoordig kun je met de proliferatie van contentmanagementsystemen zoals </a:t>
            </a:r>
            <a:r>
              <a:rPr lang="nl-NL" dirty="0" err="1"/>
              <a:t>WordPress</a:t>
            </a:r>
            <a:r>
              <a:rPr lang="nl-NL" dirty="0"/>
              <a:t> en HTML-editors een webpagina maken zonder HTML te kennen.</a:t>
            </a:r>
          </a:p>
          <a:p>
            <a:pPr lvl="1"/>
            <a:r>
              <a:rPr lang="nl-NL" dirty="0"/>
              <a:t>Maar zelfs als je deze hulpmiddelen gebruikt kan het handig zijn als je weet hoe HTML werkt en zelfs de basistags kent. </a:t>
            </a:r>
          </a:p>
          <a:p>
            <a:pPr lvl="1"/>
            <a:r>
              <a:rPr lang="nl-NL" dirty="0"/>
              <a:t>Het is ook beter om HTML te begrijpen om fouten te corrigeren of aanpassingen te maken als de standaard manier van werken niet voldoende blijkt te zijn.</a:t>
            </a:r>
          </a:p>
          <a:p>
            <a:r>
              <a:rPr lang="nl-BE" dirty="0"/>
              <a:t>Als we een dynamische website maken is het noodzakelijk om HTML te omarmen.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extLst>
              <a:ext uri="{28A0092B-C50C-407E-A947-70E740481C1C}">
                <a14:useLocalDpi xmlns:a14="http://schemas.microsoft.com/office/drawing/2010/main" val="0"/>
              </a:ext>
            </a:extLst>
          </a:blip>
          <a:srcRect l="2734" r="14783" b="1"/>
          <a:stretch/>
        </p:blipFill>
        <p:spPr>
          <a:xfrm>
            <a:off x="1" y="10"/>
            <a:ext cx="9669642" cy="6857990"/>
          </a:xfrm>
          <a:prstGeom prst="rect">
            <a:avLst/>
          </a:prstGeom>
        </p:spPr>
      </p:pic>
      <p:sp>
        <p:nvSpPr>
          <p:cNvPr id="58" name="Rectangle 5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7531610" y="365125"/>
            <a:ext cx="3822189" cy="1899912"/>
          </a:xfrm>
        </p:spPr>
        <p:txBody>
          <a:bodyPr>
            <a:normAutofit/>
          </a:bodyPr>
          <a:lstStyle/>
          <a:p>
            <a:r>
              <a:rPr lang="nl-BE" sz="4000"/>
              <a:t>Tim Berners-Lee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5219701" y="2434201"/>
            <a:ext cx="6448424" cy="4058674"/>
          </a:xfrm>
        </p:spPr>
        <p:txBody>
          <a:bodyPr>
            <a:noAutofit/>
          </a:bodyPr>
          <a:lstStyle/>
          <a:p>
            <a:r>
              <a:rPr lang="nl-NL" sz="1600" dirty="0"/>
              <a:t>Timothy John </a:t>
            </a:r>
            <a:r>
              <a:rPr lang="nl-NL" sz="1600" dirty="0" err="1"/>
              <a:t>Berners</a:t>
            </a:r>
            <a:r>
              <a:rPr lang="nl-NL" sz="1600" dirty="0"/>
              <a:t>-Lee (Londen, 8 juni 1955) is samen met zijn toenmalig manager, de Belg </a:t>
            </a:r>
            <a:r>
              <a:rPr lang="nl-NL" sz="1600" b="1" dirty="0"/>
              <a:t>Robert </a:t>
            </a:r>
            <a:r>
              <a:rPr lang="nl-NL" sz="1600" b="1" dirty="0" err="1"/>
              <a:t>Cailliau</a:t>
            </a:r>
            <a:r>
              <a:rPr lang="nl-NL" sz="1600" dirty="0"/>
              <a:t>, de bedenker en grondlegger van de technologie en verzameling afspraken die het World Wide Web of wereldwijde web (www) mogelijk maakten. </a:t>
            </a:r>
          </a:p>
          <a:p>
            <a:r>
              <a:rPr lang="nl-NL" sz="1600" dirty="0"/>
              <a:t>HTML werd in 1991 bedacht en om wetenschappelijke documenten van het CERN in Genève gemakkelijker toegankelijk te maken. </a:t>
            </a:r>
          </a:p>
          <a:p>
            <a:r>
              <a:rPr lang="nl-NL" sz="1600" dirty="0"/>
              <a:t>De nieuwe opmaaktaal is gebaseerd op het reeds bestaande SGML. </a:t>
            </a:r>
          </a:p>
          <a:p>
            <a:r>
              <a:rPr lang="nl-NL" sz="1600" dirty="0"/>
              <a:t>Hij ontwikkelde ook de eerste webbrowser, </a:t>
            </a:r>
            <a:r>
              <a:rPr lang="nl-NL" sz="1600" dirty="0" err="1"/>
              <a:t>WorldWideWeb</a:t>
            </a:r>
            <a:r>
              <a:rPr lang="nl-NL" sz="1600" dirty="0"/>
              <a:t> genaamd. </a:t>
            </a:r>
          </a:p>
          <a:p>
            <a:r>
              <a:rPr lang="nl-NL" sz="1600" dirty="0"/>
              <a:t>Netscape Navigator ontstond in 1994. Met de komst van deze browsers werd het World Wide Web echt populair. </a:t>
            </a:r>
          </a:p>
          <a:p>
            <a:r>
              <a:rPr lang="nl-NL" sz="1600" dirty="0"/>
              <a:t>Kort daarop mengde Microsoft zich in de strijd met een eigen webbrowser.</a:t>
            </a:r>
            <a:endParaRPr lang="nl-BE" sz="1600" dirty="0"/>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195B-4C38-C89E-D568-DC72EE01C5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7F77A0-4A64-229F-2132-C196A8630FC9}"/>
              </a:ext>
            </a:extLst>
          </p:cNvPr>
          <p:cNvSpPr>
            <a:spLocks noGrp="1"/>
          </p:cNvSpPr>
          <p:nvPr>
            <p:ph type="title"/>
          </p:nvPr>
        </p:nvSpPr>
        <p:spPr>
          <a:xfrm>
            <a:off x="838200" y="0"/>
            <a:ext cx="10515600" cy="794204"/>
          </a:xfrm>
        </p:spPr>
        <p:txBody>
          <a:bodyPr/>
          <a:lstStyle/>
          <a:p>
            <a:r>
              <a:rPr lang="nl-BE" dirty="0"/>
              <a:t>HTML: tags en elementen</a:t>
            </a:r>
          </a:p>
        </p:txBody>
      </p:sp>
      <p:sp>
        <p:nvSpPr>
          <p:cNvPr id="6" name="Content Placeholder 5">
            <a:extLst>
              <a:ext uri="{FF2B5EF4-FFF2-40B4-BE49-F238E27FC236}">
                <a16:creationId xmlns:a16="http://schemas.microsoft.com/office/drawing/2014/main" id="{2FC4EBC5-F5BF-5772-E8B3-A51B759A3145}"/>
              </a:ext>
            </a:extLst>
          </p:cNvPr>
          <p:cNvSpPr>
            <a:spLocks noGrp="1"/>
          </p:cNvSpPr>
          <p:nvPr>
            <p:ph idx="1"/>
          </p:nvPr>
        </p:nvSpPr>
        <p:spPr>
          <a:xfrm>
            <a:off x="385482" y="794204"/>
            <a:ext cx="11555506" cy="5839677"/>
          </a:xfrm>
        </p:spPr>
        <p:txBody>
          <a:bodyPr>
            <a:normAutofit fontScale="92500" lnSpcReduction="10000"/>
          </a:bodyPr>
          <a:lstStyle/>
          <a:p>
            <a:r>
              <a:rPr lang="en-US" dirty="0" err="1"/>
              <a:t>Zoals</a:t>
            </a:r>
            <a:r>
              <a:rPr lang="en-US" dirty="0"/>
              <a:t> de naam al </a:t>
            </a:r>
            <a:r>
              <a:rPr lang="en-US" dirty="0" err="1"/>
              <a:t>aangeeft</a:t>
            </a:r>
            <a:r>
              <a:rPr lang="en-US" dirty="0"/>
              <a:t>, is HTML </a:t>
            </a:r>
            <a:r>
              <a:rPr lang="en-US" dirty="0" err="1"/>
              <a:t>een</a:t>
            </a:r>
            <a:r>
              <a:rPr lang="en-US" dirty="0"/>
              <a:t> </a:t>
            </a:r>
            <a:r>
              <a:rPr lang="en-US" dirty="0" err="1"/>
              <a:t>opmaaktaal</a:t>
            </a:r>
            <a:r>
              <a:rPr lang="en-US" dirty="0"/>
              <a:t>.</a:t>
            </a:r>
          </a:p>
          <a:p>
            <a:pPr lvl="1"/>
            <a:r>
              <a:rPr lang="en-US" dirty="0" err="1"/>
              <a:t>Hiervoor</a:t>
            </a:r>
            <a:r>
              <a:rPr lang="en-US" dirty="0"/>
              <a:t> </a:t>
            </a:r>
            <a:r>
              <a:rPr lang="en-US" dirty="0" err="1"/>
              <a:t>worden</a:t>
            </a:r>
            <a:r>
              <a:rPr lang="en-US" dirty="0"/>
              <a:t> </a:t>
            </a:r>
            <a:r>
              <a:rPr lang="en-US" dirty="0" err="1"/>
              <a:t>zowel</a:t>
            </a:r>
            <a:r>
              <a:rPr lang="en-US" dirty="0"/>
              <a:t> </a:t>
            </a:r>
            <a:r>
              <a:rPr lang="en-US" b="1" dirty="0"/>
              <a:t>tags</a:t>
            </a:r>
            <a:r>
              <a:rPr lang="en-US" dirty="0"/>
              <a:t> </a:t>
            </a:r>
            <a:r>
              <a:rPr lang="en-US" dirty="0" err="1"/>
              <a:t>als</a:t>
            </a:r>
            <a:r>
              <a:rPr lang="en-US" dirty="0"/>
              <a:t> </a:t>
            </a:r>
            <a:r>
              <a:rPr lang="en-US" b="1" dirty="0" err="1"/>
              <a:t>elementen</a:t>
            </a:r>
            <a:r>
              <a:rPr lang="en-US" dirty="0"/>
              <a:t> </a:t>
            </a:r>
            <a:r>
              <a:rPr lang="en-US" dirty="0" err="1"/>
              <a:t>gebruikt</a:t>
            </a:r>
            <a:r>
              <a:rPr lang="en-US" dirty="0"/>
              <a:t>.</a:t>
            </a:r>
          </a:p>
          <a:p>
            <a:pPr lvl="1"/>
            <a:r>
              <a:rPr lang="nl-NL" dirty="0"/>
              <a:t>Het belangrijkste verschil tussen tags en elementen is dat een tag slechts een deel van de structuur van een HTML-document vertegenwoordigt, terwijl een element zowel de tag als de inhoud tussen de tags omvat. </a:t>
            </a:r>
          </a:p>
          <a:p>
            <a:pPr lvl="1"/>
            <a:r>
              <a:rPr lang="nl-NL" dirty="0"/>
              <a:t>Tag:</a:t>
            </a:r>
          </a:p>
          <a:p>
            <a:pPr lvl="2"/>
            <a:r>
              <a:rPr lang="nl-NL" dirty="0"/>
              <a:t>Tags zijn de bouwstenen van HTML en worden gebruikt om elementen te markeren in een HTML-document.</a:t>
            </a:r>
          </a:p>
          <a:p>
            <a:pPr lvl="2"/>
            <a:r>
              <a:rPr lang="nl-NL" dirty="0"/>
              <a:t>Een tag bestaat uit een openings- en een sluitingsteken, omsloten door hoekige haakjes (&lt; en &gt;).</a:t>
            </a:r>
          </a:p>
          <a:p>
            <a:pPr lvl="2"/>
            <a:r>
              <a:rPr lang="nl-NL" dirty="0"/>
              <a:t>Voorbeeld van een tag: &lt;p&gt; is de openings-tag voor een paragraaf en &lt;/p&gt; is de bijbehorende sluitingstag.</a:t>
            </a:r>
          </a:p>
          <a:p>
            <a:pPr lvl="1"/>
            <a:r>
              <a:rPr lang="nl-NL" dirty="0"/>
              <a:t>Elementen:</a:t>
            </a:r>
          </a:p>
          <a:p>
            <a:pPr lvl="2"/>
            <a:r>
              <a:rPr lang="nl-NL" dirty="0"/>
              <a:t>Elementen bestaan uit de inhoud tussen een openings- en sluitingstag, inclusief de tags zelf.</a:t>
            </a:r>
          </a:p>
          <a:p>
            <a:pPr lvl="2"/>
            <a:r>
              <a:rPr lang="nl-NL" dirty="0"/>
              <a:t>Een element begint met een openings-tag, bevat de inhoud van het element en eindigt met een sluitingstag.</a:t>
            </a:r>
          </a:p>
          <a:p>
            <a:pPr lvl="1"/>
            <a:r>
              <a:rPr lang="nl-NL" dirty="0"/>
              <a:t>Voorbeeld: &lt;p&gt;Dit is een voorbeeld van een paragraafelement.&lt;/p&gt; waarbij &lt;p&gt; de </a:t>
            </a:r>
            <a:r>
              <a:rPr lang="nl-NL" b="1" dirty="0"/>
              <a:t>openingstag</a:t>
            </a:r>
            <a:r>
              <a:rPr lang="nl-NL" dirty="0"/>
              <a:t> is, Dit is een voorbeeld van een paragraafelement. de </a:t>
            </a:r>
            <a:r>
              <a:rPr lang="nl-NL" b="1" dirty="0"/>
              <a:t>inhoud</a:t>
            </a:r>
            <a:r>
              <a:rPr lang="nl-NL" dirty="0"/>
              <a:t> is, en &lt;/p&gt; de </a:t>
            </a:r>
            <a:r>
              <a:rPr lang="nl-NL" b="1" dirty="0"/>
              <a:t>sluitingstag</a:t>
            </a:r>
            <a:r>
              <a:rPr lang="nl-NL" dirty="0"/>
              <a:t>. Het geheel vormt een Element binnen de HTML standaard.</a:t>
            </a:r>
          </a:p>
          <a:p>
            <a:pPr lvl="1"/>
            <a:r>
              <a:rPr lang="nl-NL" dirty="0"/>
              <a:t>Sommige tags kunnen op zichzelf staan, zoals bijvoorbeeld Linebreak &lt;</a:t>
            </a:r>
            <a:r>
              <a:rPr lang="nl-NL" dirty="0" err="1"/>
              <a:t>br</a:t>
            </a:r>
            <a:r>
              <a:rPr lang="nl-NL" dirty="0"/>
              <a:t> /&gt;</a:t>
            </a:r>
            <a:endParaRPr lang="en-US" dirty="0"/>
          </a:p>
        </p:txBody>
      </p:sp>
    </p:spTree>
    <p:extLst>
      <p:ext uri="{BB962C8B-B14F-4D97-AF65-F5344CB8AC3E}">
        <p14:creationId xmlns:p14="http://schemas.microsoft.com/office/powerpoint/2010/main" val="20377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470" b="1947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History of the internet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CFA82-C77B-AF66-7D1A-02FABD890F3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83CCA6D-599F-62A4-1A3A-DFBBF9088C4C}"/>
              </a:ext>
            </a:extLst>
          </p:cNvPr>
          <p:cNvSpPr>
            <a:spLocks noGrp="1"/>
          </p:cNvSpPr>
          <p:nvPr>
            <p:ph type="title"/>
          </p:nvPr>
        </p:nvSpPr>
        <p:spPr>
          <a:xfrm>
            <a:off x="838200" y="81660"/>
            <a:ext cx="10515600" cy="794204"/>
          </a:xfrm>
        </p:spPr>
        <p:txBody>
          <a:bodyPr/>
          <a:lstStyle/>
          <a:p>
            <a:r>
              <a:rPr lang="nl-BE" dirty="0"/>
              <a:t>HTML: Structuur</a:t>
            </a:r>
          </a:p>
        </p:txBody>
      </p:sp>
      <p:sp>
        <p:nvSpPr>
          <p:cNvPr id="6" name="Content Placeholder 5">
            <a:extLst>
              <a:ext uri="{FF2B5EF4-FFF2-40B4-BE49-F238E27FC236}">
                <a16:creationId xmlns:a16="http://schemas.microsoft.com/office/drawing/2014/main" id="{CB89EE9C-68FF-457D-B058-EE535E56DFE5}"/>
              </a:ext>
            </a:extLst>
          </p:cNvPr>
          <p:cNvSpPr>
            <a:spLocks noGrp="1"/>
          </p:cNvSpPr>
          <p:nvPr>
            <p:ph idx="1"/>
          </p:nvPr>
        </p:nvSpPr>
        <p:spPr>
          <a:xfrm>
            <a:off x="475129" y="875864"/>
            <a:ext cx="11367247" cy="5900475"/>
          </a:xfrm>
        </p:spPr>
        <p:txBody>
          <a:bodyPr>
            <a:normAutofit fontScale="92500" lnSpcReduction="10000"/>
          </a:bodyPr>
          <a:lstStyle/>
          <a:p>
            <a:r>
              <a:rPr lang="nl-NL" dirty="0"/>
              <a:t>Een browser begint een HTML-pagina te lezen van boven naar beneden, van links naar rechts.</a:t>
            </a:r>
          </a:p>
          <a:p>
            <a:r>
              <a:rPr lang="nl-NL" dirty="0"/>
              <a:t>HTML heeft een basisstructuur: </a:t>
            </a:r>
          </a:p>
          <a:p>
            <a:pPr lvl="1"/>
            <a:r>
              <a:rPr lang="nl-NL" dirty="0"/>
              <a:t>Eerst moet je verklaren dat het document een </a:t>
            </a:r>
            <a:r>
              <a:rPr lang="nl-NL" dirty="0" err="1"/>
              <a:t>HTMLdocument</a:t>
            </a:r>
            <a:r>
              <a:rPr lang="nl-NL" dirty="0"/>
              <a:t> is. Daarvoor gebruiken we het element &lt;html&gt;…&lt;/html&gt;. De inhoud van dit element bevat onze pagina. </a:t>
            </a:r>
          </a:p>
          <a:p>
            <a:pPr lvl="1"/>
            <a:r>
              <a:rPr lang="nl-NL" dirty="0"/>
              <a:t>Daarna volgt de hoofding, gekenmerkt met het element &lt;</a:t>
            </a:r>
            <a:r>
              <a:rPr lang="nl-NL" dirty="0" err="1"/>
              <a:t>head</a:t>
            </a:r>
            <a:r>
              <a:rPr lang="nl-NL" dirty="0"/>
              <a:t>&gt; … &lt;</a:t>
            </a:r>
            <a:r>
              <a:rPr lang="nl-NL" dirty="0" err="1"/>
              <a:t>head</a:t>
            </a:r>
            <a:r>
              <a:rPr lang="nl-NL" dirty="0"/>
              <a:t>&gt;. In de hoofding zet je alle informatie over je pagina.</a:t>
            </a:r>
          </a:p>
          <a:p>
            <a:pPr lvl="1"/>
            <a:r>
              <a:rPr lang="nl-NL" dirty="0"/>
              <a:t>Het &lt;body&gt; element bevat de inhoud van je pagina, met andere woorden bevat de &lt;body&gt;-sectie datgene wat mensen zien als ze je pagina openen.</a:t>
            </a:r>
          </a:p>
          <a:p>
            <a:pPr lvl="1"/>
            <a:r>
              <a:rPr lang="nl-NL" dirty="0"/>
              <a:t>Voorbeeld:</a:t>
            </a:r>
          </a:p>
          <a:p>
            <a:pPr marL="914400" lvl="2" indent="0" defTabSz="628650">
              <a:buNone/>
            </a:pPr>
            <a:r>
              <a:rPr lang="nl-NL" sz="1700" dirty="0"/>
              <a:t>&lt;html&gt;</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&lt;body&gt;</a:t>
            </a:r>
          </a:p>
          <a:p>
            <a:pPr marL="914400" lvl="2" indent="0" defTabSz="628650">
              <a:buNone/>
            </a:pPr>
            <a:r>
              <a:rPr lang="nl-NL" sz="1700" dirty="0"/>
              <a:t>	…</a:t>
            </a:r>
          </a:p>
          <a:p>
            <a:pPr marL="914400" lvl="2" indent="0" defTabSz="628650">
              <a:buNone/>
            </a:pPr>
            <a:r>
              <a:rPr lang="nl-NL" sz="1700" dirty="0"/>
              <a:t>	 &lt;/body&gt;</a:t>
            </a:r>
          </a:p>
          <a:p>
            <a:pPr marL="914400" lvl="2" indent="0" defTabSz="628650">
              <a:buNone/>
            </a:pPr>
            <a:r>
              <a:rPr lang="nl-NL" sz="1700" dirty="0"/>
              <a:t>&lt;/html&gt;</a:t>
            </a:r>
            <a:endParaRPr lang="en-US" sz="1700" dirty="0"/>
          </a:p>
        </p:txBody>
      </p:sp>
    </p:spTree>
    <p:extLst>
      <p:ext uri="{BB962C8B-B14F-4D97-AF65-F5344CB8AC3E}">
        <p14:creationId xmlns:p14="http://schemas.microsoft.com/office/powerpoint/2010/main" val="180348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AF51-60D0-F631-9D8A-F7652EB042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609964-DFD4-89C5-85D2-ABFA7428E851}"/>
              </a:ext>
            </a:extLst>
          </p:cNvPr>
          <p:cNvSpPr>
            <a:spLocks noGrp="1"/>
          </p:cNvSpPr>
          <p:nvPr>
            <p:ph type="title"/>
          </p:nvPr>
        </p:nvSpPr>
        <p:spPr>
          <a:xfrm>
            <a:off x="838200" y="107577"/>
            <a:ext cx="10515600" cy="669699"/>
          </a:xfrm>
        </p:spPr>
        <p:txBody>
          <a:bodyPr>
            <a:normAutofit fontScale="90000"/>
          </a:bodyPr>
          <a:lstStyle/>
          <a:p>
            <a:r>
              <a:rPr lang="nl-BE" dirty="0"/>
              <a:t>HTML Structuur: tags</a:t>
            </a:r>
          </a:p>
        </p:txBody>
      </p:sp>
      <p:sp>
        <p:nvSpPr>
          <p:cNvPr id="5" name="Content Placeholder 4">
            <a:extLst>
              <a:ext uri="{FF2B5EF4-FFF2-40B4-BE49-F238E27FC236}">
                <a16:creationId xmlns:a16="http://schemas.microsoft.com/office/drawing/2014/main" id="{526C9F24-B0AA-186D-5A68-D78704079E48}"/>
              </a:ext>
            </a:extLst>
          </p:cNvPr>
          <p:cNvSpPr>
            <a:spLocks noGrp="1"/>
          </p:cNvSpPr>
          <p:nvPr>
            <p:ph idx="1"/>
          </p:nvPr>
        </p:nvSpPr>
        <p:spPr>
          <a:xfrm>
            <a:off x="838199" y="851648"/>
            <a:ext cx="11040035" cy="5898776"/>
          </a:xfrm>
        </p:spPr>
        <p:txBody>
          <a:bodyPr>
            <a:normAutofit/>
          </a:bodyPr>
          <a:lstStyle/>
          <a:p>
            <a:r>
              <a:rPr lang="en-US" dirty="0" err="1"/>
              <a:t>Enkele</a:t>
            </a:r>
            <a:r>
              <a:rPr lang="en-US" dirty="0"/>
              <a:t> </a:t>
            </a:r>
            <a:r>
              <a:rPr lang="en-US" dirty="0" err="1"/>
              <a:t>veel</a:t>
            </a:r>
            <a:r>
              <a:rPr lang="en-US" dirty="0"/>
              <a:t> </a:t>
            </a:r>
            <a:r>
              <a:rPr lang="en-US" dirty="0" err="1"/>
              <a:t>gebruikte</a:t>
            </a:r>
            <a:r>
              <a:rPr lang="en-US" dirty="0"/>
              <a:t> tags </a:t>
            </a:r>
            <a:r>
              <a:rPr lang="en-US" dirty="0" err="1"/>
              <a:t>zijn</a:t>
            </a:r>
            <a:r>
              <a:rPr lang="en-US" dirty="0"/>
              <a:t>:</a:t>
            </a:r>
          </a:p>
          <a:p>
            <a:pPr lvl="1"/>
            <a:r>
              <a:rPr lang="nl-NL" dirty="0"/>
              <a:t>&lt;a&gt; 		hyperlink</a:t>
            </a:r>
          </a:p>
          <a:p>
            <a:pPr lvl="1"/>
            <a:r>
              <a:rPr lang="nl-NL" dirty="0"/>
              <a:t>&lt;</a:t>
            </a:r>
            <a:r>
              <a:rPr lang="nl-NL" dirty="0" err="1"/>
              <a:t>table</a:t>
            </a:r>
            <a:r>
              <a:rPr lang="nl-NL" dirty="0"/>
              <a:t>&gt; 		tabel</a:t>
            </a:r>
          </a:p>
          <a:p>
            <a:pPr lvl="2"/>
            <a:r>
              <a:rPr lang="nl-NL" dirty="0"/>
              <a:t>&lt;</a:t>
            </a:r>
            <a:r>
              <a:rPr lang="nl-NL" dirty="0" err="1"/>
              <a:t>tr</a:t>
            </a:r>
            <a:r>
              <a:rPr lang="nl-NL" dirty="0"/>
              <a:t>&gt;		rij in een tabel (</a:t>
            </a:r>
            <a:r>
              <a:rPr lang="nl-NL" dirty="0" err="1"/>
              <a:t>table</a:t>
            </a:r>
            <a:r>
              <a:rPr lang="nl-NL" dirty="0"/>
              <a:t> </a:t>
            </a:r>
            <a:r>
              <a:rPr lang="nl-NL" dirty="0" err="1"/>
              <a:t>row</a:t>
            </a:r>
            <a:r>
              <a:rPr lang="nl-NL" dirty="0"/>
              <a:t>)</a:t>
            </a:r>
          </a:p>
          <a:p>
            <a:pPr lvl="2"/>
            <a:r>
              <a:rPr lang="nl-NL" dirty="0"/>
              <a:t>&lt;</a:t>
            </a:r>
            <a:r>
              <a:rPr lang="nl-NL" dirty="0" err="1"/>
              <a:t>th</a:t>
            </a:r>
            <a:r>
              <a:rPr lang="nl-NL" dirty="0"/>
              <a:t>&gt;,&lt;</a:t>
            </a:r>
            <a:r>
              <a:rPr lang="nl-NL" dirty="0" err="1"/>
              <a:t>td</a:t>
            </a:r>
            <a:r>
              <a:rPr lang="nl-NL" dirty="0"/>
              <a:t>&gt;	</a:t>
            </a:r>
            <a:r>
              <a:rPr lang="nl-NL" dirty="0" err="1"/>
              <a:t>table</a:t>
            </a:r>
            <a:r>
              <a:rPr lang="nl-NL" dirty="0"/>
              <a:t> header (hoofding) en </a:t>
            </a:r>
            <a:r>
              <a:rPr lang="nl-NL" dirty="0" err="1"/>
              <a:t>table</a:t>
            </a:r>
            <a:r>
              <a:rPr lang="nl-NL" dirty="0"/>
              <a:t> data (inhoud)		</a:t>
            </a:r>
          </a:p>
          <a:p>
            <a:pPr lvl="1"/>
            <a:r>
              <a:rPr lang="nl-NL" dirty="0"/>
              <a:t>&lt;</a:t>
            </a:r>
            <a:r>
              <a:rPr lang="nl-NL" dirty="0" err="1"/>
              <a:t>ul</a:t>
            </a:r>
            <a:r>
              <a:rPr lang="nl-NL" dirty="0"/>
              <a:t>&gt;,&lt;</a:t>
            </a:r>
            <a:r>
              <a:rPr lang="nl-NL" dirty="0" err="1"/>
              <a:t>ol</a:t>
            </a:r>
            <a:r>
              <a:rPr lang="nl-NL" dirty="0"/>
              <a:t>&gt;	ongeordende en geordende lijsten</a:t>
            </a:r>
          </a:p>
          <a:p>
            <a:pPr lvl="2"/>
            <a:r>
              <a:rPr lang="nl-NL" dirty="0"/>
              <a:t>&lt;li&gt;		Element binnen een lijst				</a:t>
            </a:r>
          </a:p>
          <a:p>
            <a:pPr lvl="1"/>
            <a:r>
              <a:rPr lang="nl-NL" dirty="0"/>
              <a:t>&lt;div&gt; 		een onderverdeling binnen de pagina</a:t>
            </a:r>
            <a:endParaRPr lang="en-US" dirty="0"/>
          </a:p>
          <a:p>
            <a:pPr lvl="1"/>
            <a:r>
              <a:rPr lang="en-US" dirty="0"/>
              <a:t>Tags </a:t>
            </a:r>
            <a:r>
              <a:rPr lang="en-US" dirty="0" err="1"/>
              <a:t>gebruikt</a:t>
            </a:r>
            <a:r>
              <a:rPr lang="en-US" dirty="0"/>
              <a:t> </a:t>
            </a:r>
            <a:r>
              <a:rPr lang="en-US" dirty="0" err="1"/>
              <a:t>voor</a:t>
            </a:r>
            <a:r>
              <a:rPr lang="en-US" dirty="0"/>
              <a:t> </a:t>
            </a:r>
            <a:r>
              <a:rPr lang="en-US" dirty="0" err="1"/>
              <a:t>tekst</a:t>
            </a:r>
            <a:r>
              <a:rPr lang="en-US" dirty="0"/>
              <a:t> </a:t>
            </a:r>
            <a:r>
              <a:rPr lang="en-US" dirty="0" err="1"/>
              <a:t>opmaak</a:t>
            </a:r>
            <a:r>
              <a:rPr lang="en-US" dirty="0"/>
              <a:t>:</a:t>
            </a:r>
          </a:p>
          <a:p>
            <a:pPr lvl="2"/>
            <a:r>
              <a:rPr lang="nl-NL" dirty="0"/>
              <a:t>&lt;h1&gt;, &lt;h2&gt;, &lt;h3&gt;,t/m &lt;h6&gt; 	Titels, met hiërarchie (1 tem 6)</a:t>
            </a:r>
          </a:p>
          <a:p>
            <a:pPr lvl="2"/>
            <a:r>
              <a:rPr lang="nl-NL" dirty="0"/>
              <a:t>&lt;p&gt; 	tekst alinea</a:t>
            </a:r>
          </a:p>
          <a:p>
            <a:pPr lvl="2"/>
            <a:r>
              <a:rPr lang="nl-NL" dirty="0"/>
              <a:t>&lt;i&gt; 	schuingedrukte tekst</a:t>
            </a:r>
          </a:p>
          <a:p>
            <a:pPr lvl="2"/>
            <a:r>
              <a:rPr lang="nl-NL" dirty="0"/>
              <a:t>&lt;b&gt; 	vetgedrukte tekst</a:t>
            </a:r>
          </a:p>
          <a:p>
            <a:pPr lvl="2"/>
            <a:r>
              <a:rPr lang="nl-NL" dirty="0"/>
              <a:t>&lt;</a:t>
            </a:r>
            <a:r>
              <a:rPr lang="nl-NL" dirty="0" err="1"/>
              <a:t>br</a:t>
            </a:r>
            <a:r>
              <a:rPr lang="nl-NL" dirty="0"/>
              <a:t>&gt; 	regeleinde in een alinea</a:t>
            </a:r>
          </a:p>
          <a:p>
            <a:pPr lvl="2"/>
            <a:r>
              <a:rPr lang="nl-NL" dirty="0"/>
              <a:t>&lt;</a:t>
            </a:r>
            <a:r>
              <a:rPr lang="nl-NL" dirty="0" err="1"/>
              <a:t>em</a:t>
            </a:r>
            <a:r>
              <a:rPr lang="nl-NL" dirty="0"/>
              <a:t>&gt; 	nadruk</a:t>
            </a:r>
          </a:p>
          <a:p>
            <a:pPr lvl="2"/>
            <a:r>
              <a:rPr lang="nl-NL" dirty="0"/>
              <a:t>&lt;</a:t>
            </a:r>
            <a:r>
              <a:rPr lang="nl-NL" dirty="0" err="1"/>
              <a:t>hr</a:t>
            </a:r>
            <a:r>
              <a:rPr lang="nl-NL" dirty="0"/>
              <a:t>&gt; dat een horizontale regel invoegt</a:t>
            </a:r>
          </a:p>
          <a:p>
            <a:pPr lvl="1"/>
            <a:endParaRPr lang="en-IE" dirty="0"/>
          </a:p>
        </p:txBody>
      </p:sp>
    </p:spTree>
    <p:extLst>
      <p:ext uri="{BB962C8B-B14F-4D97-AF65-F5344CB8AC3E}">
        <p14:creationId xmlns:p14="http://schemas.microsoft.com/office/powerpoint/2010/main" val="35910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fade">
                                      <p:cBhvr>
                                        <p:cTn id="45" dur="500"/>
                                        <p:tgtEl>
                                          <p:spTgt spid="5">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xEl>
                                              <p:pRg st="13" end="13"/>
                                            </p:txEl>
                                          </p:spTgt>
                                        </p:tgtEl>
                                        <p:attrNameLst>
                                          <p:attrName>style.visibility</p:attrName>
                                        </p:attrNameLst>
                                      </p:cBhvr>
                                      <p:to>
                                        <p:strVal val="visible"/>
                                      </p:to>
                                    </p:set>
                                    <p:animEffect transition="in" filter="fade">
                                      <p:cBhvr>
                                        <p:cTn id="48" dur="500"/>
                                        <p:tgtEl>
                                          <p:spTgt spid="5">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animEffect transition="in" filter="fade">
                                      <p:cBhvr>
                                        <p:cTn id="51" dur="500"/>
                                        <p:tgtEl>
                                          <p:spTgt spid="5">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fade">
                                      <p:cBhvr>
                                        <p:cTn id="54"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HTML Structuur: Elementen</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a:xfrm>
            <a:off x="475129" y="1347106"/>
            <a:ext cx="11483789" cy="5232987"/>
          </a:xfrm>
        </p:spPr>
        <p:txBody>
          <a:bodyPr>
            <a:normAutofit/>
          </a:bodyPr>
          <a:lstStyle/>
          <a:p>
            <a:r>
              <a:rPr lang="nl-BE" dirty="0"/>
              <a:t>Zoals je in het voorgaande voorbeeld kon zien, kunnen elementen andere elementen bevatten. Dit noemen we geneste elementen.</a:t>
            </a:r>
          </a:p>
          <a:p>
            <a:r>
              <a:rPr lang="nl-BE" dirty="0"/>
              <a:t>Niet elk element moet een inhoud bevatten. Elementen kunnen ook gewoon leeg zijn.</a:t>
            </a:r>
          </a:p>
          <a:p>
            <a:r>
              <a:rPr lang="nl-BE" dirty="0"/>
              <a:t>Een element kan ook attributen bevatten.</a:t>
            </a:r>
          </a:p>
          <a:p>
            <a:pPr lvl="1"/>
            <a:r>
              <a:rPr lang="nl-NL" dirty="0"/>
              <a:t>Attributen zijn extra stukjes informatie die aan HTML-elementen kunnen worden toegevoegd om specifieke eigenschappen van het element te definiëren.</a:t>
            </a:r>
          </a:p>
          <a:p>
            <a:pPr lvl="1"/>
            <a:r>
              <a:rPr lang="nl-NL" dirty="0"/>
              <a:t>Deze eigenschappen kunnen het adres van een afbeelding of van een hyperlink zijn, de stijl van een element of extra functionaliteiten.</a:t>
            </a:r>
          </a:p>
          <a:p>
            <a:pPr lvl="1"/>
            <a:r>
              <a:rPr lang="nl-NL" dirty="0"/>
              <a:t>Attributen worden opgegeven binnen de openings-tag van een HTML-element en bestaan uit een naam gevolgd door een ‘=‘ teken en een waarde:</a:t>
            </a:r>
          </a:p>
          <a:p>
            <a:pPr lvl="2" defTabSz="704850">
              <a:tabLst>
                <a:tab pos="4930775" algn="l"/>
              </a:tabLst>
            </a:pPr>
            <a:r>
              <a:rPr lang="nl-NL" dirty="0"/>
              <a:t>&lt;</a:t>
            </a:r>
            <a:r>
              <a:rPr lang="nl-NL" sz="1800" dirty="0"/>
              <a:t>element [attribuut]=[waarde]&gt; 		bv. =&gt;   &lt;</a:t>
            </a:r>
            <a:r>
              <a:rPr lang="nl-NL" sz="1800" dirty="0" err="1"/>
              <a:t>img</a:t>
            </a:r>
            <a:r>
              <a:rPr lang="nl-NL" sz="1800" dirty="0"/>
              <a:t> </a:t>
            </a:r>
            <a:r>
              <a:rPr lang="nl-NL" sz="1800" dirty="0" err="1"/>
              <a:t>src</a:t>
            </a:r>
            <a:r>
              <a:rPr lang="nl-NL" sz="1800" dirty="0"/>
              <a:t>="voorbeeld.jpg" alt="Voorbeeldafbeelding"&gt;</a:t>
            </a:r>
            <a:endParaRPr lang="nl-BE" dirty="0"/>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90AA-456C-2629-F7D4-C7BB8ADCD5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611B3C9-B870-ABF7-B4AD-BE5B8A23BA69}"/>
              </a:ext>
            </a:extLst>
          </p:cNvPr>
          <p:cNvSpPr>
            <a:spLocks noGrp="1"/>
          </p:cNvSpPr>
          <p:nvPr>
            <p:ph type="title"/>
          </p:nvPr>
        </p:nvSpPr>
        <p:spPr>
          <a:xfrm>
            <a:off x="838200" y="120200"/>
            <a:ext cx="10515600" cy="669699"/>
          </a:xfrm>
        </p:spPr>
        <p:txBody>
          <a:bodyPr>
            <a:normAutofit fontScale="90000"/>
          </a:bodyPr>
          <a:lstStyle/>
          <a:p>
            <a:r>
              <a:rPr lang="nl-BE" dirty="0"/>
              <a:t>HTML Structuur: </a:t>
            </a:r>
          </a:p>
        </p:txBody>
      </p:sp>
      <p:sp>
        <p:nvSpPr>
          <p:cNvPr id="5" name="Content Placeholder 4">
            <a:extLst>
              <a:ext uri="{FF2B5EF4-FFF2-40B4-BE49-F238E27FC236}">
                <a16:creationId xmlns:a16="http://schemas.microsoft.com/office/drawing/2014/main" id="{363295C6-3D6D-F3C3-AF59-610FE8F43479}"/>
              </a:ext>
            </a:extLst>
          </p:cNvPr>
          <p:cNvSpPr>
            <a:spLocks noGrp="1"/>
          </p:cNvSpPr>
          <p:nvPr>
            <p:ph idx="1"/>
          </p:nvPr>
        </p:nvSpPr>
        <p:spPr>
          <a:xfrm>
            <a:off x="376518" y="789899"/>
            <a:ext cx="11447930" cy="5745372"/>
          </a:xfrm>
        </p:spPr>
        <p:txBody>
          <a:bodyPr/>
          <a:lstStyle/>
          <a:p>
            <a:r>
              <a:rPr lang="en-US" dirty="0" err="1"/>
              <a:t>Gebruik</a:t>
            </a:r>
            <a:r>
              <a:rPr lang="en-US" dirty="0"/>
              <a:t> </a:t>
            </a:r>
            <a:r>
              <a:rPr lang="en-US" dirty="0" err="1"/>
              <a:t>en</a:t>
            </a:r>
            <a:r>
              <a:rPr lang="en-US" dirty="0"/>
              <a:t> </a:t>
            </a:r>
            <a:r>
              <a:rPr lang="en-US" dirty="0" err="1"/>
              <a:t>afspraken</a:t>
            </a:r>
            <a:r>
              <a:rPr lang="en-US" dirty="0"/>
              <a:t>:</a:t>
            </a:r>
          </a:p>
          <a:p>
            <a:pPr lvl="1"/>
            <a:r>
              <a:rPr lang="en-US" dirty="0" err="1"/>
              <a:t>Eindtags</a:t>
            </a:r>
            <a:r>
              <a:rPr lang="en-US" dirty="0"/>
              <a:t>:</a:t>
            </a:r>
          </a:p>
          <a:p>
            <a:pPr lvl="2"/>
            <a:r>
              <a:rPr lang="nl-NL" sz="1800" b="0" i="0" dirty="0">
                <a:solidFill>
                  <a:srgbClr val="000000"/>
                </a:solidFill>
                <a:effectLst/>
                <a:latin typeface="ArialMT"/>
              </a:rPr>
              <a:t>Er bestaan HTML-elementen die geen lege elementen zijn, maar die zonder </a:t>
            </a:r>
            <a:r>
              <a:rPr lang="nl-NL" sz="1800" b="0" i="0" dirty="0" err="1">
                <a:solidFill>
                  <a:srgbClr val="000000"/>
                </a:solidFill>
                <a:effectLst/>
                <a:latin typeface="ArialMT"/>
              </a:rPr>
              <a:t>eindtag</a:t>
            </a:r>
            <a:r>
              <a:rPr lang="nl-NL" sz="1800" b="0" i="0" dirty="0">
                <a:solidFill>
                  <a:srgbClr val="000000"/>
                </a:solidFill>
                <a:effectLst/>
                <a:latin typeface="ArialMT"/>
              </a:rPr>
              <a:t> kunnen worden geschreven. Ze worden door de browsers getolereerd. Het </a:t>
            </a:r>
            <a:r>
              <a:rPr lang="nl-NL" sz="1800" b="0" i="1" dirty="0">
                <a:solidFill>
                  <a:srgbClr val="000000"/>
                </a:solidFill>
                <a:effectLst/>
                <a:latin typeface="Arial-ItalicMT"/>
              </a:rPr>
              <a:t>&lt;p&gt; </a:t>
            </a:r>
            <a:r>
              <a:rPr lang="nl-NL" sz="1800" b="0" i="0" dirty="0">
                <a:solidFill>
                  <a:srgbClr val="000000"/>
                </a:solidFill>
                <a:effectLst/>
                <a:latin typeface="ArialMT"/>
              </a:rPr>
              <a:t>element bijvoorbeeld wordt vaak niet gesloten.</a:t>
            </a:r>
            <a:r>
              <a:rPr lang="nl-NL" dirty="0"/>
              <a:t> </a:t>
            </a:r>
          </a:p>
          <a:p>
            <a:pPr lvl="2"/>
            <a:r>
              <a:rPr lang="nl-NL" dirty="0"/>
              <a:t>Sommige elementen hebben geen inhoud en kennen geen eind-tag. Bijvoorbeeld &lt;</a:t>
            </a:r>
            <a:r>
              <a:rPr lang="nl-NL" dirty="0" err="1"/>
              <a:t>br</a:t>
            </a:r>
            <a:r>
              <a:rPr lang="nl-NL" dirty="0"/>
              <a:t>&gt;, deze zijn echter zeldzaam. Enkele andere tags zijn &lt;</a:t>
            </a:r>
            <a:r>
              <a:rPr lang="nl-NL" dirty="0" err="1"/>
              <a:t>img</a:t>
            </a:r>
            <a:r>
              <a:rPr lang="nl-NL" dirty="0"/>
              <a:t>&gt; (afbeelding),&lt;</a:t>
            </a:r>
            <a:r>
              <a:rPr lang="nl-NL" dirty="0" err="1"/>
              <a:t>hr</a:t>
            </a:r>
            <a:r>
              <a:rPr lang="nl-NL" dirty="0"/>
              <a:t>&gt; (definieert een thematische scheiding in een HTML-pagina), &lt;input&gt; (invoer veld), &lt;meta&gt; (meta data), &lt;link&gt; (gebruikt om </a:t>
            </a:r>
            <a:r>
              <a:rPr lang="nl-NL" dirty="0" err="1"/>
              <a:t>oa</a:t>
            </a:r>
            <a:r>
              <a:rPr lang="nl-NL" dirty="0"/>
              <a:t> </a:t>
            </a:r>
            <a:r>
              <a:rPr lang="nl-NL" dirty="0" err="1"/>
              <a:t>stylesheets</a:t>
            </a:r>
            <a:r>
              <a:rPr lang="nl-NL" dirty="0"/>
              <a:t> te koppelen)</a:t>
            </a:r>
          </a:p>
          <a:p>
            <a:pPr lvl="2"/>
            <a:r>
              <a:rPr lang="nl-NL" b="1" i="1" dirty="0"/>
              <a:t>Het is echter een goede gewoonte om elementen altijd te sluiten indien mogelijk !</a:t>
            </a:r>
          </a:p>
          <a:p>
            <a:pPr marL="457200" lvl="1" indent="0">
              <a:buNone/>
            </a:pPr>
            <a:br>
              <a:rPr lang="nl-NL" dirty="0"/>
            </a:br>
            <a:endParaRPr lang="en-IE" dirty="0"/>
          </a:p>
        </p:txBody>
      </p:sp>
    </p:spTree>
    <p:extLst>
      <p:ext uri="{BB962C8B-B14F-4D97-AF65-F5344CB8AC3E}">
        <p14:creationId xmlns:p14="http://schemas.microsoft.com/office/powerpoint/2010/main" val="142550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23D1-2260-8073-5CFF-7D7B9C06F2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23E5F30-4A3C-B254-210E-0F046E3BC23F}"/>
              </a:ext>
            </a:extLst>
          </p:cNvPr>
          <p:cNvSpPr>
            <a:spLocks noGrp="1"/>
          </p:cNvSpPr>
          <p:nvPr>
            <p:ph type="title"/>
          </p:nvPr>
        </p:nvSpPr>
        <p:spPr>
          <a:xfrm>
            <a:off x="838200" y="129165"/>
            <a:ext cx="10515600" cy="669699"/>
          </a:xfrm>
        </p:spPr>
        <p:txBody>
          <a:bodyPr>
            <a:normAutofit fontScale="90000"/>
          </a:bodyPr>
          <a:lstStyle/>
          <a:p>
            <a:r>
              <a:rPr lang="nl-BE" dirty="0"/>
              <a:t>Creatie van een HTML pagina</a:t>
            </a:r>
          </a:p>
        </p:txBody>
      </p:sp>
      <p:sp>
        <p:nvSpPr>
          <p:cNvPr id="5" name="Content Placeholder 4">
            <a:extLst>
              <a:ext uri="{FF2B5EF4-FFF2-40B4-BE49-F238E27FC236}">
                <a16:creationId xmlns:a16="http://schemas.microsoft.com/office/drawing/2014/main" id="{304E7E7F-B82C-9F3F-7DC6-DDD4D607AC88}"/>
              </a:ext>
            </a:extLst>
          </p:cNvPr>
          <p:cNvSpPr>
            <a:spLocks noGrp="1"/>
          </p:cNvSpPr>
          <p:nvPr>
            <p:ph idx="1"/>
          </p:nvPr>
        </p:nvSpPr>
        <p:spPr>
          <a:xfrm>
            <a:off x="403413" y="869576"/>
            <a:ext cx="11421034" cy="5859259"/>
          </a:xfrm>
        </p:spPr>
        <p:txBody>
          <a:bodyPr>
            <a:normAutofit/>
          </a:bodyPr>
          <a:lstStyle/>
          <a:p>
            <a:r>
              <a:rPr lang="en-IE" dirty="0"/>
              <a:t>&lt;!DOCTYPE&gt; tag</a:t>
            </a:r>
          </a:p>
          <a:p>
            <a:pPr lvl="1"/>
            <a:r>
              <a:rPr lang="nl-NL" dirty="0"/>
              <a:t>Het </a:t>
            </a:r>
            <a:r>
              <a:rPr lang="nl-NL" dirty="0" err="1"/>
              <a:t>doctype</a:t>
            </a:r>
            <a:r>
              <a:rPr lang="nl-NL" dirty="0"/>
              <a:t> is een instructie aan de webbrowser die vertelt welke versie van HTML (of XHTML) wordt gebruikt in het document.</a:t>
            </a:r>
          </a:p>
          <a:p>
            <a:pPr lvl="1"/>
            <a:r>
              <a:rPr lang="nl-NL" dirty="0"/>
              <a:t>We gebruiken hiervoor de &lt;!DOCTYPE&gt;-tag, gevolgd door de specifieke versie van HTML.</a:t>
            </a:r>
          </a:p>
          <a:p>
            <a:pPr lvl="1"/>
            <a:r>
              <a:rPr lang="nl-NL" dirty="0"/>
              <a:t>Verschillende soorten </a:t>
            </a:r>
            <a:r>
              <a:rPr lang="nl-NL" dirty="0" err="1"/>
              <a:t>doctypes</a:t>
            </a:r>
            <a:r>
              <a:rPr lang="nl-NL" dirty="0"/>
              <a:t>:</a:t>
            </a:r>
          </a:p>
          <a:p>
            <a:pPr lvl="2"/>
            <a:r>
              <a:rPr lang="nl-NL" dirty="0"/>
              <a:t>HTML5: </a:t>
            </a:r>
          </a:p>
          <a:p>
            <a:pPr lvl="3"/>
            <a:r>
              <a:rPr lang="nl-NL" dirty="0"/>
              <a:t>Dit is eenvoudig, nl. &lt;!DOCTYPE html&gt;. </a:t>
            </a:r>
          </a:p>
          <a:p>
            <a:pPr lvl="3"/>
            <a:r>
              <a:rPr lang="nl-NL" dirty="0"/>
              <a:t>HTML5 introduceerde een vereenvoudigde tag structuur die algemeen wordt aanvaard.</a:t>
            </a:r>
          </a:p>
          <a:p>
            <a:pPr lvl="2"/>
            <a:r>
              <a:rPr lang="nl-NL" dirty="0"/>
              <a:t>XHTML:  </a:t>
            </a:r>
          </a:p>
          <a:p>
            <a:pPr lvl="3"/>
            <a:r>
              <a:rPr lang="nl-NL" dirty="0"/>
              <a:t>Dit vraagt </a:t>
            </a:r>
            <a:r>
              <a:rPr lang="nl-NL" dirty="0" err="1"/>
              <a:t>eenspecifieke</a:t>
            </a:r>
            <a:r>
              <a:rPr lang="nl-NL" dirty="0"/>
              <a:t> </a:t>
            </a:r>
            <a:r>
              <a:rPr lang="nl-NL" dirty="0" err="1"/>
              <a:t>doctype</a:t>
            </a:r>
            <a:r>
              <a:rPr lang="nl-NL" dirty="0"/>
              <a:t>-verklaring, zoals &lt;!DOCTYPE html PUBLIC "-//W3C//DTD XHTML 1.0 </a:t>
            </a:r>
            <a:r>
              <a:rPr lang="nl-NL" dirty="0" err="1"/>
              <a:t>Transitional</a:t>
            </a:r>
            <a:r>
              <a:rPr lang="nl-NL" dirty="0"/>
              <a:t>//EN" "http://www.w3.org/TR/xhtml1/DTD/xhtml1-transitional.dtd"&gt;. </a:t>
            </a:r>
          </a:p>
          <a:p>
            <a:pPr lvl="3"/>
            <a:r>
              <a:rPr lang="nl-NL" dirty="0"/>
              <a:t>XHTML-documenten moeten voldoen aan de strikte XML-regels.</a:t>
            </a:r>
          </a:p>
          <a:p>
            <a:pPr lvl="1"/>
            <a:r>
              <a:rPr lang="nl-NL" b="1" dirty="0"/>
              <a:t>Het </a:t>
            </a:r>
            <a:r>
              <a:rPr lang="nl-NL" b="1" dirty="0" err="1"/>
              <a:t>doctype</a:t>
            </a:r>
            <a:r>
              <a:rPr lang="nl-NL" b="1" dirty="0"/>
              <a:t> moet altijd aan het begin van een HTML-document worden geplaatst, nog voor de &lt;html&gt;-tag.</a:t>
            </a:r>
            <a:endParaRPr lang="en-IE" b="1" dirty="0"/>
          </a:p>
        </p:txBody>
      </p:sp>
    </p:spTree>
    <p:extLst>
      <p:ext uri="{BB962C8B-B14F-4D97-AF65-F5344CB8AC3E}">
        <p14:creationId xmlns:p14="http://schemas.microsoft.com/office/powerpoint/2010/main" val="338966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2D4D-2D9C-E230-0C3A-9C0C80E566A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69AC9B-06EE-8344-506B-AE28D204D071}"/>
              </a:ext>
            </a:extLst>
          </p:cNvPr>
          <p:cNvSpPr>
            <a:spLocks noGrp="1"/>
          </p:cNvSpPr>
          <p:nvPr>
            <p:ph type="title"/>
          </p:nvPr>
        </p:nvSpPr>
        <p:spPr>
          <a:xfrm>
            <a:off x="838200" y="0"/>
            <a:ext cx="10515600" cy="669699"/>
          </a:xfrm>
        </p:spPr>
        <p:txBody>
          <a:bodyPr>
            <a:normAutofit fontScale="90000"/>
          </a:bodyPr>
          <a:lstStyle/>
          <a:p>
            <a:r>
              <a:rPr lang="nl-BE" dirty="0"/>
              <a:t>HTML: Header sectie</a:t>
            </a:r>
          </a:p>
        </p:txBody>
      </p:sp>
      <p:sp>
        <p:nvSpPr>
          <p:cNvPr id="5" name="Content Placeholder 4">
            <a:extLst>
              <a:ext uri="{FF2B5EF4-FFF2-40B4-BE49-F238E27FC236}">
                <a16:creationId xmlns:a16="http://schemas.microsoft.com/office/drawing/2014/main" id="{739AE3D3-DAC8-874E-020D-C1CAB2B406A0}"/>
              </a:ext>
            </a:extLst>
          </p:cNvPr>
          <p:cNvSpPr>
            <a:spLocks noGrp="1"/>
          </p:cNvSpPr>
          <p:nvPr>
            <p:ph idx="1"/>
          </p:nvPr>
        </p:nvSpPr>
        <p:spPr>
          <a:xfrm>
            <a:off x="340659" y="669700"/>
            <a:ext cx="11367247" cy="6098654"/>
          </a:xfrm>
        </p:spPr>
        <p:txBody>
          <a:bodyPr/>
          <a:lstStyle/>
          <a:p>
            <a:r>
              <a:rPr lang="nl-NL" dirty="0"/>
              <a:t>De header bevindt zich tussen de &lt;</a:t>
            </a:r>
            <a:r>
              <a:rPr lang="nl-NL" dirty="0" err="1"/>
              <a:t>head</a:t>
            </a:r>
            <a:r>
              <a:rPr lang="nl-NL" dirty="0"/>
              <a:t>&gt;-tags en bevat metadata en andere informatie over de webpagina zoals: </a:t>
            </a:r>
          </a:p>
          <a:p>
            <a:pPr lvl="1"/>
            <a:r>
              <a:rPr lang="nl-NL" dirty="0"/>
              <a:t>De titel van de pagina. </a:t>
            </a:r>
          </a:p>
          <a:p>
            <a:pPr lvl="1"/>
            <a:r>
              <a:rPr lang="nl-NL" dirty="0"/>
              <a:t>Koppelingen naar externe bronnen (stijlen en scripts).</a:t>
            </a:r>
          </a:p>
          <a:p>
            <a:pPr lvl="1"/>
            <a:r>
              <a:rPr lang="nl-NL" dirty="0"/>
              <a:t>Mogelijke zoekmachineoptimalisatie (SEO)-gerelateerde tags.</a:t>
            </a:r>
          </a:p>
          <a:p>
            <a:r>
              <a:rPr lang="nl-NL" dirty="0"/>
              <a:t>Enkele belangrijke elementen en tags in een header sectie:</a:t>
            </a:r>
          </a:p>
          <a:p>
            <a:pPr lvl="1"/>
            <a:r>
              <a:rPr lang="nl-NL" dirty="0" err="1"/>
              <a:t>Title</a:t>
            </a:r>
            <a:r>
              <a:rPr lang="nl-NL" dirty="0"/>
              <a:t> &lt;</a:t>
            </a:r>
            <a:r>
              <a:rPr lang="nl-NL" dirty="0" err="1"/>
              <a:t>title</a:t>
            </a:r>
            <a:r>
              <a:rPr lang="nl-NL" dirty="0"/>
              <a:t>&gt; (niet verwarren met headers h1 tem h6)</a:t>
            </a:r>
          </a:p>
          <a:p>
            <a:pPr lvl="2"/>
            <a:r>
              <a:rPr lang="nl-BE" dirty="0"/>
              <a:t>Specifieert de titel van een pagina</a:t>
            </a:r>
          </a:p>
          <a:p>
            <a:pPr lvl="2"/>
            <a:r>
              <a:rPr lang="nl-NL" dirty="0"/>
              <a:t>Bevat de tekst die wordt weergegeven in de titelbalk van de browser en in zoekresultaten.</a:t>
            </a:r>
          </a:p>
          <a:p>
            <a:pPr lvl="1"/>
            <a:r>
              <a:rPr lang="nl-NL" dirty="0"/>
              <a:t>Koppelingen naar externe bronnen &lt;link&gt; en &lt;script&gt;</a:t>
            </a:r>
          </a:p>
          <a:p>
            <a:pPr lvl="2"/>
            <a:r>
              <a:rPr lang="nl-BE" dirty="0"/>
              <a:t>Koppelingen naar stijlbladen (CSS) of </a:t>
            </a:r>
            <a:r>
              <a:rPr lang="nl-BE" dirty="0" err="1"/>
              <a:t>JavaScript</a:t>
            </a:r>
            <a:r>
              <a:rPr lang="nl-BE" dirty="0"/>
              <a:t>-bestanden:</a:t>
            </a:r>
          </a:p>
          <a:p>
            <a:pPr lvl="3"/>
            <a:r>
              <a:rPr lang="nl-BE" dirty="0"/>
              <a:t> &lt;link rel="</a:t>
            </a:r>
            <a:r>
              <a:rPr lang="nl-BE" dirty="0" err="1"/>
              <a:t>stylesheet</a:t>
            </a:r>
            <a:r>
              <a:rPr lang="nl-BE" dirty="0"/>
              <a:t>" </a:t>
            </a:r>
            <a:r>
              <a:rPr lang="nl-BE" dirty="0" err="1"/>
              <a:t>href</a:t>
            </a:r>
            <a:r>
              <a:rPr lang="nl-BE" dirty="0"/>
              <a:t>="styles.css"&gt;</a:t>
            </a:r>
          </a:p>
          <a:p>
            <a:pPr lvl="3"/>
            <a:r>
              <a:rPr lang="nl-BE" dirty="0"/>
              <a:t> &lt;script </a:t>
            </a:r>
            <a:r>
              <a:rPr lang="nl-BE" dirty="0" err="1"/>
              <a:t>src</a:t>
            </a:r>
            <a:r>
              <a:rPr lang="nl-BE" dirty="0"/>
              <a:t>="script.js"&gt;&lt;/script&gt;</a:t>
            </a:r>
          </a:p>
          <a:p>
            <a:pPr lvl="1"/>
            <a:r>
              <a:rPr lang="nl-BE" dirty="0"/>
              <a:t>Meta data, gebruikt door zoekmachines &lt;meta&gt;</a:t>
            </a:r>
          </a:p>
          <a:p>
            <a:pPr lvl="2"/>
            <a:r>
              <a:rPr lang="nl-NL" dirty="0"/>
              <a:t> Deze tag helpt zoekmachines om je webpagina beter te begrijpen en te indexeren.</a:t>
            </a:r>
          </a:p>
          <a:p>
            <a:pPr lvl="2"/>
            <a:r>
              <a:rPr lang="nl-NL" dirty="0"/>
              <a:t>&lt;meta name="</a:t>
            </a:r>
            <a:r>
              <a:rPr lang="nl-NL" dirty="0" err="1"/>
              <a:t>keywords</a:t>
            </a:r>
            <a:r>
              <a:rPr lang="nl-NL" dirty="0"/>
              <a:t>" content=“onderwijs, leren, bekwaam"&gt;</a:t>
            </a:r>
            <a:endParaRPr lang="nl-BE" dirty="0"/>
          </a:p>
        </p:txBody>
      </p:sp>
    </p:spTree>
    <p:extLst>
      <p:ext uri="{BB962C8B-B14F-4D97-AF65-F5344CB8AC3E}">
        <p14:creationId xmlns:p14="http://schemas.microsoft.com/office/powerpoint/2010/main" val="297161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fade">
                                      <p:cBhvr>
                                        <p:cTn id="60" dur="500"/>
                                        <p:tgtEl>
                                          <p:spTgt spid="5">
                                            <p:txEl>
                                              <p:pRg st="13" end="13"/>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29D6-5206-2995-045C-817279721845}"/>
              </a:ext>
            </a:extLst>
          </p:cNvPr>
          <p:cNvSpPr>
            <a:spLocks noGrp="1"/>
          </p:cNvSpPr>
          <p:nvPr>
            <p:ph type="title"/>
          </p:nvPr>
        </p:nvSpPr>
        <p:spPr>
          <a:xfrm>
            <a:off x="900953" y="69291"/>
            <a:ext cx="10515600" cy="794204"/>
          </a:xfrm>
        </p:spPr>
        <p:txBody>
          <a:bodyPr/>
          <a:lstStyle/>
          <a:p>
            <a:r>
              <a:rPr lang="en-US" dirty="0"/>
              <a:t>HTML: Body </a:t>
            </a:r>
            <a:r>
              <a:rPr lang="en-US" sz="2000" dirty="0"/>
              <a:t>(and soul)</a:t>
            </a:r>
            <a:endParaRPr lang="en-IE" dirty="0"/>
          </a:p>
        </p:txBody>
      </p:sp>
      <p:sp>
        <p:nvSpPr>
          <p:cNvPr id="3" name="Content Placeholder 2">
            <a:extLst>
              <a:ext uri="{FF2B5EF4-FFF2-40B4-BE49-F238E27FC236}">
                <a16:creationId xmlns:a16="http://schemas.microsoft.com/office/drawing/2014/main" id="{8AEE501A-0AB0-42F7-8CF0-FB3725C234EB}"/>
              </a:ext>
            </a:extLst>
          </p:cNvPr>
          <p:cNvSpPr>
            <a:spLocks noGrp="1"/>
          </p:cNvSpPr>
          <p:nvPr>
            <p:ph idx="1"/>
          </p:nvPr>
        </p:nvSpPr>
        <p:spPr>
          <a:xfrm>
            <a:off x="636494" y="779929"/>
            <a:ext cx="11250706" cy="4652683"/>
          </a:xfrm>
        </p:spPr>
        <p:txBody>
          <a:bodyPr>
            <a:normAutofit fontScale="92500" lnSpcReduction="10000"/>
          </a:bodyPr>
          <a:lstStyle/>
          <a:p>
            <a:r>
              <a:rPr lang="en-US" dirty="0" err="1"/>
              <a:t>Tekstopmaak</a:t>
            </a:r>
            <a:r>
              <a:rPr lang="en-US" dirty="0"/>
              <a:t>:</a:t>
            </a:r>
          </a:p>
          <a:p>
            <a:pPr lvl="1"/>
            <a:r>
              <a:rPr lang="en-US" dirty="0" err="1"/>
              <a:t>Titels</a:t>
            </a:r>
            <a:r>
              <a:rPr lang="en-US" dirty="0"/>
              <a:t> of </a:t>
            </a:r>
            <a:r>
              <a:rPr lang="en-US" dirty="0" err="1"/>
              <a:t>koppen</a:t>
            </a:r>
            <a:endParaRPr lang="en-US" dirty="0"/>
          </a:p>
          <a:p>
            <a:pPr lvl="2"/>
            <a:r>
              <a:rPr lang="nl-NL" dirty="0"/>
              <a:t>Gebruik de &lt;h1&gt; tot &lt;h6&gt;-tags om koppen te definiëren met verschillende niveaus van hiërarchie (h1&gt; is de hoogste (belangrijkste) kop, terwijl &lt;h6&gt; de laagste is).</a:t>
            </a:r>
          </a:p>
          <a:p>
            <a:pPr marL="1524000" lvl="3" indent="0">
              <a:buNone/>
            </a:pPr>
            <a:r>
              <a:rPr lang="nl-NL" dirty="0"/>
              <a:t>&lt;h1&gt;Hoofd titel van het document&lt;/h1&gt;</a:t>
            </a:r>
          </a:p>
          <a:p>
            <a:pPr marL="1524000" lvl="4" indent="0">
              <a:buNone/>
            </a:pPr>
            <a:r>
              <a:rPr lang="nl-NL" dirty="0"/>
              <a:t>	&lt;h2&gt;Sub titel&lt;/h2&gt;</a:t>
            </a:r>
          </a:p>
          <a:p>
            <a:pPr lvl="1"/>
            <a:r>
              <a:rPr lang="nl-NL" dirty="0"/>
              <a:t>Paragrafen: </a:t>
            </a:r>
          </a:p>
          <a:p>
            <a:pPr lvl="2"/>
            <a:r>
              <a:rPr lang="nl-NL" dirty="0"/>
              <a:t>Gebruik de &lt;p&gt;-tag om paragrafen te definiëren. Dit wordt gebruikt om tekstinhoud te scheiden in logische alinea’s. </a:t>
            </a:r>
          </a:p>
          <a:p>
            <a:pPr marL="1371600" lvl="3" indent="0">
              <a:buNone/>
            </a:pPr>
            <a:r>
              <a:rPr lang="nl-NL" dirty="0"/>
              <a:t>&lt;p&gt;Dit is een paragraaf met tekst.&lt;/p&gt;</a:t>
            </a:r>
          </a:p>
          <a:p>
            <a:pPr lvl="1"/>
            <a:r>
              <a:rPr lang="nl-BE" dirty="0"/>
              <a:t>Tekststijlen</a:t>
            </a:r>
          </a:p>
          <a:p>
            <a:pPr lvl="2"/>
            <a:r>
              <a:rPr lang="nl-BE" dirty="0"/>
              <a:t>Binnen de tekst zelf kunnen we via tags de sommige tekst stijlen aanpassen, zoals vet gedrukt &lt;b&gt; en cursief gedrukte tekst &lt;</a:t>
            </a:r>
            <a:r>
              <a:rPr lang="nl-BE" dirty="0" err="1"/>
              <a:t>em</a:t>
            </a:r>
            <a:r>
              <a:rPr lang="nl-BE" dirty="0"/>
              <a:t>&gt; of &lt;i&gt;. </a:t>
            </a:r>
          </a:p>
          <a:p>
            <a:pPr lvl="2"/>
            <a:r>
              <a:rPr lang="nl-BE" dirty="0"/>
              <a:t>Ook regeleindes moeten we via een tag specifiëren. </a:t>
            </a:r>
          </a:p>
          <a:p>
            <a:pPr lvl="2"/>
            <a:r>
              <a:rPr lang="nl-BE" dirty="0"/>
              <a:t>Als we zelf een return plaatsen in de tekst, zal de opmaak nog steeds alles op 1 regel plaatsen. Willen we het einde van de lijn uitdrukkelijk zetten, moeten we hiervoor de &lt;</a:t>
            </a:r>
            <a:r>
              <a:rPr lang="nl-BE" dirty="0" err="1"/>
              <a:t>br</a:t>
            </a:r>
            <a:r>
              <a:rPr lang="nl-BE" dirty="0"/>
              <a:t>&gt; tag gebruiken.</a:t>
            </a:r>
          </a:p>
        </p:txBody>
      </p:sp>
      <p:pic>
        <p:nvPicPr>
          <p:cNvPr id="6" name="Picture 5" descr="A white background with black text&#10;&#10;Description automatically generated">
            <a:extLst>
              <a:ext uri="{FF2B5EF4-FFF2-40B4-BE49-F238E27FC236}">
                <a16:creationId xmlns:a16="http://schemas.microsoft.com/office/drawing/2014/main" id="{0C76F68C-BA47-C556-7A99-508C6B10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84" y="5445300"/>
            <a:ext cx="3096057" cy="1066949"/>
          </a:xfrm>
          <a:prstGeom prst="rect">
            <a:avLst/>
          </a:prstGeom>
        </p:spPr>
      </p:pic>
      <p:pic>
        <p:nvPicPr>
          <p:cNvPr id="8" name="Picture 7">
            <a:extLst>
              <a:ext uri="{FF2B5EF4-FFF2-40B4-BE49-F238E27FC236}">
                <a16:creationId xmlns:a16="http://schemas.microsoft.com/office/drawing/2014/main" id="{9372A8E8-FE71-C4E0-6637-92FEC17CD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2" y="5733618"/>
            <a:ext cx="5420481" cy="409632"/>
          </a:xfrm>
          <a:prstGeom prst="rect">
            <a:avLst/>
          </a:prstGeom>
        </p:spPr>
      </p:pic>
      <p:sp>
        <p:nvSpPr>
          <p:cNvPr id="9" name="Arrow: Right 8">
            <a:extLst>
              <a:ext uri="{FF2B5EF4-FFF2-40B4-BE49-F238E27FC236}">
                <a16:creationId xmlns:a16="http://schemas.microsoft.com/office/drawing/2014/main" id="{0A4A4279-F48A-8514-6FE0-E9EA92DA4334}"/>
              </a:ext>
            </a:extLst>
          </p:cNvPr>
          <p:cNvSpPr/>
          <p:nvPr/>
        </p:nvSpPr>
        <p:spPr>
          <a:xfrm>
            <a:off x="5190565" y="5978774"/>
            <a:ext cx="573741" cy="2337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11" name="Picture 10" descr="A white background with black text&#10;&#10;Description automatically generated">
            <a:extLst>
              <a:ext uri="{FF2B5EF4-FFF2-40B4-BE49-F238E27FC236}">
                <a16:creationId xmlns:a16="http://schemas.microsoft.com/office/drawing/2014/main" id="{D6E0A538-7DD4-7111-471A-71D486877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94" y="5714565"/>
            <a:ext cx="3743847" cy="857370"/>
          </a:xfrm>
          <a:prstGeom prst="rect">
            <a:avLst/>
          </a:prstGeom>
        </p:spPr>
      </p:pic>
      <p:pic>
        <p:nvPicPr>
          <p:cNvPr id="15" name="Picture 14">
            <a:extLst>
              <a:ext uri="{FF2B5EF4-FFF2-40B4-BE49-F238E27FC236}">
                <a16:creationId xmlns:a16="http://schemas.microsoft.com/office/drawing/2014/main" id="{656DC13C-DA08-76F6-51D8-A3AF350D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6072" y="5863728"/>
            <a:ext cx="4105848" cy="428685"/>
          </a:xfrm>
          <a:prstGeom prst="rect">
            <a:avLst/>
          </a:prstGeom>
        </p:spPr>
      </p:pic>
      <p:sp>
        <p:nvSpPr>
          <p:cNvPr id="16" name="Arrow: Right 15">
            <a:extLst>
              <a:ext uri="{FF2B5EF4-FFF2-40B4-BE49-F238E27FC236}">
                <a16:creationId xmlns:a16="http://schemas.microsoft.com/office/drawing/2014/main" id="{6169D8B5-2F21-CE0B-ACB3-F5F19E4BC144}"/>
              </a:ext>
            </a:extLst>
          </p:cNvPr>
          <p:cNvSpPr/>
          <p:nvPr/>
        </p:nvSpPr>
        <p:spPr>
          <a:xfrm>
            <a:off x="5190564" y="5978773"/>
            <a:ext cx="573741" cy="23376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14863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F93F-B0B0-F3DE-376C-19F42C21A2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F207837-D675-5492-D680-8CB95FB434CE}"/>
              </a:ext>
            </a:extLst>
          </p:cNvPr>
          <p:cNvSpPr>
            <a:spLocks noGrp="1"/>
          </p:cNvSpPr>
          <p:nvPr>
            <p:ph type="title"/>
          </p:nvPr>
        </p:nvSpPr>
        <p:spPr>
          <a:xfrm>
            <a:off x="838200" y="147095"/>
            <a:ext cx="10515600" cy="669699"/>
          </a:xfrm>
        </p:spPr>
        <p:txBody>
          <a:bodyPr>
            <a:normAutofit fontScale="90000"/>
          </a:bodyPr>
          <a:lstStyle/>
          <a:p>
            <a:r>
              <a:rPr lang="nl-BE" dirty="0"/>
              <a:t>HTML: Afbeeldingen</a:t>
            </a:r>
          </a:p>
        </p:txBody>
      </p:sp>
      <p:sp>
        <p:nvSpPr>
          <p:cNvPr id="5" name="Content Placeholder 4">
            <a:extLst>
              <a:ext uri="{FF2B5EF4-FFF2-40B4-BE49-F238E27FC236}">
                <a16:creationId xmlns:a16="http://schemas.microsoft.com/office/drawing/2014/main" id="{DC572910-DCA1-3B51-F205-0B76E0041C9E}"/>
              </a:ext>
            </a:extLst>
          </p:cNvPr>
          <p:cNvSpPr>
            <a:spLocks noGrp="1"/>
          </p:cNvSpPr>
          <p:nvPr>
            <p:ph idx="1"/>
          </p:nvPr>
        </p:nvSpPr>
        <p:spPr>
          <a:xfrm>
            <a:off x="618565" y="1347106"/>
            <a:ext cx="11125200" cy="5250917"/>
          </a:xfrm>
        </p:spPr>
        <p:txBody>
          <a:bodyPr>
            <a:normAutofit/>
          </a:bodyPr>
          <a:lstStyle/>
          <a:p>
            <a:r>
              <a:rPr lang="nl-NL" dirty="0"/>
              <a:t>We gebruiken de &lt;</a:t>
            </a:r>
            <a:r>
              <a:rPr lang="nl-NL" dirty="0" err="1"/>
              <a:t>img</a:t>
            </a:r>
            <a:r>
              <a:rPr lang="nl-NL" dirty="0"/>
              <a:t>&gt; (image) tag om grafische inhoud op een webpagina weer te geven. </a:t>
            </a:r>
          </a:p>
          <a:p>
            <a:pPr lvl="1"/>
            <a:r>
              <a:rPr lang="nl-NL" dirty="0"/>
              <a:t>Dit kunnen illustraties, foto's, pictogrammen, logo's en meer zijn.</a:t>
            </a:r>
          </a:p>
          <a:p>
            <a:r>
              <a:rPr lang="nl-NL" dirty="0"/>
              <a:t>Structuur:</a:t>
            </a:r>
          </a:p>
          <a:p>
            <a:pPr marL="457200" lvl="1" indent="0">
              <a:buNone/>
            </a:pPr>
            <a:r>
              <a:rPr lang="nl-NL" dirty="0"/>
              <a:t>&lt;</a:t>
            </a:r>
            <a:r>
              <a:rPr lang="nl-NL" dirty="0" err="1"/>
              <a:t>img</a:t>
            </a:r>
            <a:r>
              <a:rPr lang="nl-NL" dirty="0"/>
              <a:t> </a:t>
            </a:r>
            <a:r>
              <a:rPr lang="nl-NL" dirty="0" err="1"/>
              <a:t>src</a:t>
            </a:r>
            <a:r>
              <a:rPr lang="nl-NL" dirty="0"/>
              <a:t>="</a:t>
            </a:r>
            <a:r>
              <a:rPr lang="nl-NL" dirty="0" err="1"/>
              <a:t>afbeeldings</a:t>
            </a:r>
            <a:r>
              <a:rPr lang="nl-NL" dirty="0"/>
              <a:t>-URL" alt="alternatieve tekst"&gt;</a:t>
            </a:r>
          </a:p>
          <a:p>
            <a:pPr lvl="1"/>
            <a:r>
              <a:rPr lang="nl-NL" dirty="0" err="1"/>
              <a:t>src</a:t>
            </a:r>
            <a:r>
              <a:rPr lang="nl-NL" dirty="0"/>
              <a:t>-attribuut: Hiermee wordt de bron-URL van de afbeelding aangegeven.</a:t>
            </a:r>
          </a:p>
          <a:p>
            <a:pPr lvl="1"/>
            <a:r>
              <a:rPr lang="nl-NL" dirty="0"/>
              <a:t>alt-attribuut: Dit is de alternatieve tekst die wordt weergegeven als de afbeelding niet kan worden geladen of als de gebruiker een schermlezer gebruikt. Het is ook belangrijk voor de toegankelijkheid van de webpagina en voor zoekmachineoptimalisatie (SEO).</a:t>
            </a:r>
          </a:p>
          <a:p>
            <a:pPr lvl="1"/>
            <a:r>
              <a:rPr lang="nl-NL" dirty="0"/>
              <a:t>Voorbeeld :</a:t>
            </a:r>
          </a:p>
          <a:p>
            <a:pPr marL="914400" lvl="2" indent="0">
              <a:buNone/>
            </a:pPr>
            <a:r>
              <a:rPr lang="nl-NL" dirty="0"/>
              <a:t>&lt;</a:t>
            </a:r>
            <a:r>
              <a:rPr lang="nl-NL" dirty="0" err="1"/>
              <a:t>img</a:t>
            </a:r>
            <a:r>
              <a:rPr lang="nl-NL" dirty="0"/>
              <a:t> </a:t>
            </a:r>
            <a:r>
              <a:rPr lang="nl-NL" dirty="0" err="1"/>
              <a:t>src</a:t>
            </a:r>
            <a:r>
              <a:rPr lang="nl-NL" dirty="0"/>
              <a:t>="voorbeeld.jpg" alt="Een voorbeeldafbeelding"&gt;</a:t>
            </a:r>
          </a:p>
        </p:txBody>
      </p:sp>
    </p:spTree>
    <p:extLst>
      <p:ext uri="{BB962C8B-B14F-4D97-AF65-F5344CB8AC3E}">
        <p14:creationId xmlns:p14="http://schemas.microsoft.com/office/powerpoint/2010/main" val="294316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398928" y="75377"/>
            <a:ext cx="11255189" cy="669699"/>
          </a:xfrm>
        </p:spPr>
        <p:txBody>
          <a:bodyPr>
            <a:normAutofit fontScale="90000"/>
          </a:bodyPr>
          <a:lstStyle/>
          <a:p>
            <a:r>
              <a:rPr lang="nl-BE" dirty="0"/>
              <a:t>HTML: ID en Class attributen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98927" y="869575"/>
            <a:ext cx="11353801" cy="5913047"/>
          </a:xfrm>
        </p:spPr>
        <p:txBody>
          <a:bodyPr>
            <a:normAutofit lnSpcReduction="10000"/>
          </a:bodyPr>
          <a:lstStyle/>
          <a:p>
            <a:r>
              <a:rPr lang="nl-NL" dirty="0"/>
              <a:t>Zowel het </a:t>
            </a:r>
            <a:r>
              <a:rPr lang="nl-NL" dirty="0" err="1"/>
              <a:t>id</a:t>
            </a:r>
            <a:r>
              <a:rPr lang="nl-NL" dirty="0"/>
              <a:t>-attribuut als het class-attribuut worden gebruikt om HTML-elementen te identificeren.</a:t>
            </a:r>
          </a:p>
          <a:p>
            <a:r>
              <a:rPr lang="nl-NL" dirty="0"/>
              <a:t>Een ‘</a:t>
            </a:r>
            <a:r>
              <a:rPr lang="nl-NL" dirty="0" err="1"/>
              <a:t>id</a:t>
            </a:r>
            <a:r>
              <a:rPr lang="nl-NL" dirty="0"/>
              <a:t>’ attribuut wordt gebruikt om een unieke identificatie te geven aan een specifiek HTML-element op een webpagina. </a:t>
            </a:r>
          </a:p>
          <a:p>
            <a:pPr lvl="1"/>
            <a:r>
              <a:rPr lang="nl-NL" dirty="0"/>
              <a:t>Dit betekent dat elk </a:t>
            </a:r>
            <a:r>
              <a:rPr lang="nl-NL" dirty="0" err="1"/>
              <a:t>id</a:t>
            </a:r>
            <a:r>
              <a:rPr lang="nl-NL" dirty="0"/>
              <a:t>-attribuut binnen hetzelfde HTML-document uniek moet zijn.</a:t>
            </a:r>
          </a:p>
          <a:p>
            <a:pPr lvl="1"/>
            <a:r>
              <a:rPr lang="nl-NL" dirty="0"/>
              <a:t>Het </a:t>
            </a:r>
            <a:r>
              <a:rPr lang="nl-NL" dirty="0" err="1"/>
              <a:t>id</a:t>
            </a:r>
            <a:r>
              <a:rPr lang="nl-NL" dirty="0"/>
              <a:t>-attribuut wordt vaak gebruikt om </a:t>
            </a:r>
            <a:r>
              <a:rPr lang="nl-NL" b="1" dirty="0"/>
              <a:t>specifieke</a:t>
            </a:r>
            <a:r>
              <a:rPr lang="nl-NL" dirty="0"/>
              <a:t> elementen te </a:t>
            </a:r>
            <a:r>
              <a:rPr lang="nl-NL" dirty="0" err="1"/>
              <a:t>targeten</a:t>
            </a:r>
            <a:r>
              <a:rPr lang="nl-NL" dirty="0"/>
              <a:t> voor styling met CSS of voor manipulatie met </a:t>
            </a:r>
            <a:r>
              <a:rPr lang="nl-NL" dirty="0" err="1"/>
              <a:t>JavaScript</a:t>
            </a:r>
            <a:r>
              <a:rPr lang="nl-NL" dirty="0"/>
              <a:t>.</a:t>
            </a:r>
          </a:p>
          <a:p>
            <a:r>
              <a:rPr lang="nl-NL" dirty="0"/>
              <a:t>Een ‘class’ attribuut wordt gebruikt om een of meer elementen in een HTML-document te groeperen en te identificeren als behorend tot een specifieke klasse.</a:t>
            </a:r>
          </a:p>
          <a:p>
            <a:pPr lvl="1"/>
            <a:r>
              <a:rPr lang="nl-NL" dirty="0"/>
              <a:t>In tegenstelling tot het </a:t>
            </a:r>
            <a:r>
              <a:rPr lang="nl-NL" dirty="0" err="1"/>
              <a:t>id</a:t>
            </a:r>
            <a:r>
              <a:rPr lang="nl-NL" dirty="0"/>
              <a:t> attribuut kunnen meerdere elementen hetzelfde class-attribuut delen, wat betekent dat verschillende elementen dezelfde klasse kunnen hebben.</a:t>
            </a:r>
          </a:p>
          <a:p>
            <a:pPr lvl="1"/>
            <a:r>
              <a:rPr lang="nl-NL" dirty="0"/>
              <a:t>Het class-attribuut wordt vaak gebruikt om elementen te groeperen voor styling met CSS of om ze te selecteren en te manipuleren met </a:t>
            </a:r>
            <a:r>
              <a:rPr lang="nl-NL" dirty="0" err="1"/>
              <a:t>JavaScript</a:t>
            </a:r>
            <a:r>
              <a:rPr lang="nl-NL" dirty="0"/>
              <a:t>. Het wordt ook gebruikt om </a:t>
            </a:r>
            <a:r>
              <a:rPr lang="nl-NL" b="1" dirty="0"/>
              <a:t>meerdere</a:t>
            </a:r>
            <a:r>
              <a:rPr lang="nl-NL" dirty="0"/>
              <a:t> elementen dezelfde opmaak te geven.</a:t>
            </a:r>
            <a:endParaRPr lang="nl-BE" dirty="0"/>
          </a:p>
        </p:txBody>
      </p:sp>
    </p:spTree>
    <p:extLst>
      <p:ext uri="{BB962C8B-B14F-4D97-AF65-F5344CB8AC3E}">
        <p14:creationId xmlns:p14="http://schemas.microsoft.com/office/powerpoint/2010/main" val="144644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5892-CF99-3EB6-3DF9-A0B4B245DF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5AE3F6-06C7-D82E-2EA9-603BFB30D123}"/>
              </a:ext>
            </a:extLst>
          </p:cNvPr>
          <p:cNvSpPr>
            <a:spLocks noGrp="1"/>
          </p:cNvSpPr>
          <p:nvPr>
            <p:ph type="title"/>
          </p:nvPr>
        </p:nvSpPr>
        <p:spPr>
          <a:xfrm>
            <a:off x="484094" y="100583"/>
            <a:ext cx="10869706" cy="669699"/>
          </a:xfrm>
        </p:spPr>
        <p:txBody>
          <a:bodyPr>
            <a:normAutofit fontScale="90000"/>
          </a:bodyPr>
          <a:lstStyle/>
          <a:p>
            <a:r>
              <a:rPr lang="en-US" dirty="0"/>
              <a:t>HTML: Hyperlinks</a:t>
            </a:r>
            <a:endParaRPr lang="nl-BE" dirty="0"/>
          </a:p>
        </p:txBody>
      </p:sp>
      <p:sp>
        <p:nvSpPr>
          <p:cNvPr id="5" name="Content Placeholder 4">
            <a:extLst>
              <a:ext uri="{FF2B5EF4-FFF2-40B4-BE49-F238E27FC236}">
                <a16:creationId xmlns:a16="http://schemas.microsoft.com/office/drawing/2014/main" id="{69A254C6-DD33-31B4-43B3-802B8D71533F}"/>
              </a:ext>
            </a:extLst>
          </p:cNvPr>
          <p:cNvSpPr>
            <a:spLocks noGrp="1"/>
          </p:cNvSpPr>
          <p:nvPr>
            <p:ph idx="1"/>
          </p:nvPr>
        </p:nvSpPr>
        <p:spPr>
          <a:xfrm>
            <a:off x="321564" y="907443"/>
            <a:ext cx="11548872" cy="5849974"/>
          </a:xfrm>
        </p:spPr>
        <p:txBody>
          <a:bodyPr>
            <a:normAutofit fontScale="92500" lnSpcReduction="20000"/>
          </a:bodyPr>
          <a:lstStyle/>
          <a:p>
            <a:r>
              <a:rPr lang="nl-NL" dirty="0"/>
              <a:t>Een Hyperlink gebruikt de &lt;a&gt; tag. De afkorting van de tag komt van de naam ‘anchor’ of anker.</a:t>
            </a:r>
          </a:p>
          <a:p>
            <a:r>
              <a:rPr lang="nl-NL" dirty="0"/>
              <a:t>We gebruiken hyperlinks om te navigeren naar:</a:t>
            </a:r>
          </a:p>
          <a:p>
            <a:pPr lvl="1"/>
            <a:r>
              <a:rPr lang="nl-NL" dirty="0"/>
              <a:t>Andere pagina’s</a:t>
            </a:r>
          </a:p>
          <a:p>
            <a:pPr lvl="1"/>
            <a:r>
              <a:rPr lang="nl-NL" dirty="0"/>
              <a:t>Naar verschillende secties binnen dezelfde pagina,</a:t>
            </a:r>
          </a:p>
          <a:p>
            <a:pPr lvl="1"/>
            <a:r>
              <a:rPr lang="nl-NL" dirty="0"/>
              <a:t>Om bestanden te downloaden.</a:t>
            </a:r>
          </a:p>
          <a:p>
            <a:pPr lvl="1"/>
            <a:r>
              <a:rPr lang="nl-NL" dirty="0"/>
              <a:t>Om e-mails te verzenden,</a:t>
            </a:r>
          </a:p>
          <a:p>
            <a:pPr lvl="1"/>
            <a:r>
              <a:rPr lang="nl-NL" dirty="0"/>
              <a:t>…</a:t>
            </a:r>
          </a:p>
          <a:p>
            <a:r>
              <a:rPr lang="nl-NL" dirty="0"/>
              <a:t>Structuur:</a:t>
            </a:r>
          </a:p>
          <a:p>
            <a:pPr lvl="1"/>
            <a:r>
              <a:rPr lang="nl-NL" dirty="0"/>
              <a:t>&lt;a </a:t>
            </a:r>
            <a:r>
              <a:rPr lang="nl-NL" dirty="0" err="1"/>
              <a:t>href</a:t>
            </a:r>
            <a:r>
              <a:rPr lang="nl-NL" dirty="0"/>
              <a:t>="doel-URL"&gt;Linktekst&lt;/a&gt;</a:t>
            </a:r>
          </a:p>
          <a:p>
            <a:pPr lvl="1"/>
            <a:r>
              <a:rPr lang="nl-NL" dirty="0" err="1"/>
              <a:t>href</a:t>
            </a:r>
            <a:r>
              <a:rPr lang="nl-NL" dirty="0"/>
              <a:t>-attribuut: </a:t>
            </a:r>
          </a:p>
          <a:p>
            <a:pPr lvl="2"/>
            <a:r>
              <a:rPr lang="nl-NL" dirty="0"/>
              <a:t>Hiermee wordt de doel-URL aangegeven waar de hyperlink naartoe leidt. </a:t>
            </a:r>
          </a:p>
          <a:p>
            <a:pPr lvl="2"/>
            <a:r>
              <a:rPr lang="nl-NL" dirty="0"/>
              <a:t>Dit kan een webpagina, een ander deel van dezelfde pagina, een bestand, een e-mailadres, etc. zijn. </a:t>
            </a:r>
          </a:p>
          <a:p>
            <a:pPr lvl="1"/>
            <a:r>
              <a:rPr lang="nl-NL" dirty="0"/>
              <a:t>Voorbeelden van een hyperlink</a:t>
            </a:r>
          </a:p>
          <a:p>
            <a:pPr lvl="2"/>
            <a:r>
              <a:rPr lang="nl-NL" dirty="0"/>
              <a:t>naar een externe webpagina:</a:t>
            </a:r>
          </a:p>
          <a:p>
            <a:pPr marL="914400" lvl="2" indent="0">
              <a:buNone/>
            </a:pPr>
            <a:r>
              <a:rPr lang="nl-NL" dirty="0"/>
              <a:t>	</a:t>
            </a:r>
            <a:r>
              <a:rPr lang="nl-NL" sz="1900" dirty="0"/>
              <a:t>&lt;a </a:t>
            </a:r>
            <a:r>
              <a:rPr lang="nl-NL" sz="1900" dirty="0" err="1"/>
              <a:t>href</a:t>
            </a:r>
            <a:r>
              <a:rPr lang="nl-NL" sz="1900" dirty="0"/>
              <a:t>="https://www.example.com"&gt;Ga naar Example.com&lt;/a&gt;</a:t>
            </a:r>
          </a:p>
          <a:p>
            <a:pPr lvl="2"/>
            <a:r>
              <a:rPr lang="nl-NL" dirty="0"/>
              <a:t>Voor het verzenden van een e-mail:</a:t>
            </a:r>
          </a:p>
          <a:p>
            <a:pPr marL="1371600" lvl="3" indent="0">
              <a:buNone/>
            </a:pPr>
            <a:r>
              <a:rPr lang="nl-NL" dirty="0"/>
              <a:t>	</a:t>
            </a:r>
            <a:r>
              <a:rPr lang="nl-NL" sz="1900" dirty="0"/>
              <a:t>&lt;a </a:t>
            </a:r>
            <a:r>
              <a:rPr lang="nl-NL" sz="1900" dirty="0" err="1"/>
              <a:t>href</a:t>
            </a:r>
            <a:r>
              <a:rPr lang="nl-NL" sz="1900" dirty="0"/>
              <a:t>="mailto:voorbeeld@example.com"&gt;Stuur een e-mail&lt;/a&gt;</a:t>
            </a:r>
            <a:endParaRPr lang="en-IE" sz="1900" dirty="0"/>
          </a:p>
        </p:txBody>
      </p:sp>
    </p:spTree>
    <p:extLst>
      <p:ext uri="{BB962C8B-B14F-4D97-AF65-F5344CB8AC3E}">
        <p14:creationId xmlns:p14="http://schemas.microsoft.com/office/powerpoint/2010/main" val="65390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fade">
                                      <p:cBhvr>
                                        <p:cTn id="64" dur="500"/>
                                        <p:tgtEl>
                                          <p:spTgt spid="5">
                                            <p:txEl>
                                              <p:pRg st="13" end="13"/>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500"/>
                                        <p:tgtEl>
                                          <p:spTgt spid="5">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5" end="15"/>
                                            </p:txEl>
                                          </p:spTgt>
                                        </p:tgtEl>
                                        <p:attrNameLst>
                                          <p:attrName>style.visibility</p:attrName>
                                        </p:attrNameLst>
                                      </p:cBhvr>
                                      <p:to>
                                        <p:strVal val="visible"/>
                                      </p:to>
                                    </p:set>
                                    <p:animEffect transition="in" filter="fade">
                                      <p:cBhvr>
                                        <p:cTn id="72" dur="500"/>
                                        <p:tgtEl>
                                          <p:spTgt spid="5">
                                            <p:txEl>
                                              <p:pRg st="15" end="15"/>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txEl>
                                              <p:pRg st="16" end="16"/>
                                            </p:txEl>
                                          </p:spTgt>
                                        </p:tgtEl>
                                        <p:attrNameLst>
                                          <p:attrName>style.visibility</p:attrName>
                                        </p:attrNameLst>
                                      </p:cBhvr>
                                      <p:to>
                                        <p:strVal val="visible"/>
                                      </p:to>
                                    </p:set>
                                    <p:animEffect transition="in" filter="fade">
                                      <p:cBhvr>
                                        <p:cTn id="75"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is internet en wat is </a:t>
            </a:r>
            <a:r>
              <a:rPr lang="nl-BE" b="1" dirty="0"/>
              <a:t>W</a:t>
            </a:r>
            <a:r>
              <a:rPr lang="nl-BE" dirty="0"/>
              <a:t>orld </a:t>
            </a:r>
            <a:r>
              <a:rPr lang="nl-BE" b="1" dirty="0"/>
              <a:t>W</a:t>
            </a:r>
            <a:r>
              <a:rPr lang="nl-BE" dirty="0"/>
              <a:t>ide </a:t>
            </a:r>
            <a:r>
              <a:rPr lang="nl-BE" b="1" dirty="0"/>
              <a:t>W</a:t>
            </a:r>
            <a:r>
              <a:rPr lang="nl-BE" dirty="0"/>
              <a:t>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Er is een duidelijk </a:t>
            </a:r>
            <a:r>
              <a:rPr lang="nl-BE" b="1" dirty="0"/>
              <a:t>onderscheid</a:t>
            </a:r>
            <a:r>
              <a:rPr lang="nl-BE" dirty="0"/>
              <a:t> tussen </a:t>
            </a:r>
            <a:r>
              <a:rPr lang="nl-BE" b="1" i="1" dirty="0"/>
              <a:t>het internet</a:t>
            </a:r>
            <a:r>
              <a:rPr lang="nl-BE" dirty="0"/>
              <a:t> en het </a:t>
            </a:r>
            <a:r>
              <a:rPr lang="nl-BE" b="1" i="1" dirty="0"/>
              <a:t>World Wide Web</a:t>
            </a:r>
            <a:r>
              <a:rPr lang="nl-BE" dirty="0"/>
              <a:t>.</a:t>
            </a:r>
          </a:p>
          <a:p>
            <a:r>
              <a:rPr lang="nl-BE" dirty="0"/>
              <a:t>Internet</a:t>
            </a:r>
          </a:p>
          <a:p>
            <a:pPr lvl="1"/>
            <a:r>
              <a:rPr lang="nl-BE" dirty="0"/>
              <a:t>Dit is een wereld omvattend netwerk met miljoenen computers, met talloze talen en protocollen en het bevat onder andere:</a:t>
            </a:r>
          </a:p>
          <a:p>
            <a:pPr lvl="2"/>
            <a:r>
              <a:rPr lang="nl-BE" sz="2400" dirty="0"/>
              <a:t>Email</a:t>
            </a:r>
          </a:p>
          <a:p>
            <a:pPr lvl="2"/>
            <a:r>
              <a:rPr lang="nl-BE" sz="2400" dirty="0"/>
              <a:t>SMS messaging	</a:t>
            </a:r>
          </a:p>
          <a:p>
            <a:pPr lvl="2"/>
            <a:r>
              <a:rPr lang="nl-BE" sz="2400" dirty="0"/>
              <a:t>Applicatie data</a:t>
            </a:r>
          </a:p>
          <a:p>
            <a:pPr lvl="2"/>
            <a:r>
              <a:rPr lang="nl-BE" sz="2400" dirty="0"/>
              <a:t>WWW</a:t>
            </a:r>
          </a:p>
          <a:p>
            <a:r>
              <a:rPr lang="nl-BE" dirty="0"/>
              <a:t>World Wide Web</a:t>
            </a:r>
          </a:p>
          <a:p>
            <a:pPr lvl="1"/>
            <a:r>
              <a:rPr lang="nl-BE" dirty="0"/>
              <a:t>Transfereert data over het internet</a:t>
            </a:r>
          </a:p>
          <a:p>
            <a:pPr lvl="1"/>
            <a:r>
              <a:rPr lang="nl-BE" dirty="0"/>
              <a:t>Gebruikt het HTTP-protocol</a:t>
            </a:r>
          </a:p>
          <a:p>
            <a:pPr lvl="1"/>
            <a:r>
              <a:rPr lang="nl-BE" dirty="0"/>
              <a:t>Gebruikt html als formaat </a:t>
            </a:r>
          </a:p>
          <a:p>
            <a:endParaRPr lang="nl-BE" dirty="0"/>
          </a:p>
        </p:txBody>
      </p:sp>
    </p:spTree>
    <p:extLst>
      <p:ext uri="{BB962C8B-B14F-4D97-AF65-F5344CB8AC3E}">
        <p14:creationId xmlns:p14="http://schemas.microsoft.com/office/powerpoint/2010/main" val="21864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502024" y="120200"/>
            <a:ext cx="10515600" cy="669699"/>
          </a:xfrm>
        </p:spPr>
        <p:txBody>
          <a:bodyPr>
            <a:normAutofit fontScale="90000"/>
          </a:bodyPr>
          <a:lstStyle/>
          <a:p>
            <a:r>
              <a:rPr lang="en-US" dirty="0"/>
              <a:t>HTML: Hyperlinks</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502023" y="932329"/>
            <a:ext cx="11223811" cy="5737412"/>
          </a:xfrm>
        </p:spPr>
        <p:txBody>
          <a:bodyPr>
            <a:normAutofit lnSpcReduction="10000"/>
          </a:bodyPr>
          <a:lstStyle/>
          <a:p>
            <a:r>
              <a:rPr lang="nl-BE" dirty="0"/>
              <a:t>We kunnen ook koppelingen maken naar andere bronnen als web pagina’s</a:t>
            </a:r>
          </a:p>
          <a:p>
            <a:pPr lvl="1"/>
            <a:r>
              <a:rPr lang="nl-BE" dirty="0"/>
              <a:t>Verbindingen binnen de pagina:</a:t>
            </a:r>
          </a:p>
          <a:p>
            <a:pPr lvl="2"/>
            <a:r>
              <a:rPr lang="nl-BE" dirty="0"/>
              <a:t>Door middel van een ID attribuut kunnen we een link maken binnen dezelfde pagina naar deze ID.</a:t>
            </a:r>
          </a:p>
          <a:p>
            <a:pPr lvl="3"/>
            <a:r>
              <a:rPr lang="nl-BE" dirty="0"/>
              <a:t>Als we aan een element een ID tag toekennen, kunnen we later met een link de focus leggen op het element die de ID bevat.</a:t>
            </a:r>
          </a:p>
          <a:p>
            <a:pPr lvl="1"/>
            <a:r>
              <a:rPr lang="nl-BE" dirty="0"/>
              <a:t>Koppeling naar een email adres:</a:t>
            </a:r>
          </a:p>
          <a:p>
            <a:pPr lvl="2"/>
            <a:r>
              <a:rPr lang="nl-BE" dirty="0"/>
              <a:t>We kunnen ook een link maken die een nieuwe mail opent via de standaard mail app.</a:t>
            </a:r>
          </a:p>
          <a:p>
            <a:pPr lvl="2"/>
            <a:r>
              <a:rPr lang="nl-BE" dirty="0"/>
              <a:t>We gebruiken hiervoor het </a:t>
            </a:r>
            <a:r>
              <a:rPr lang="nl-BE" dirty="0" err="1"/>
              <a:t>keyword</a:t>
            </a:r>
            <a:r>
              <a:rPr lang="nl-BE" dirty="0"/>
              <a:t> ‘</a:t>
            </a:r>
            <a:r>
              <a:rPr lang="nl-BE" dirty="0" err="1"/>
              <a:t>mailto</a:t>
            </a:r>
            <a:r>
              <a:rPr lang="nl-BE" dirty="0"/>
              <a:t>’ in plaats van ‘http(s)’</a:t>
            </a:r>
          </a:p>
          <a:p>
            <a:pPr lvl="2"/>
            <a:r>
              <a:rPr lang="nl-BE" dirty="0"/>
              <a:t>We kunnen ook een onderwerp meegeven door een subject eraan te koppelen door achter het email adres het </a:t>
            </a:r>
            <a:r>
              <a:rPr lang="nl-BE" dirty="0" err="1"/>
              <a:t>keyword</a:t>
            </a:r>
            <a:r>
              <a:rPr lang="nl-BE" dirty="0"/>
              <a:t> ?Subject te gebruiken.</a:t>
            </a:r>
          </a:p>
          <a:p>
            <a:pPr lvl="2"/>
            <a:r>
              <a:rPr lang="nl-BE" dirty="0"/>
              <a:t>Voorbeeld:</a:t>
            </a:r>
          </a:p>
          <a:p>
            <a:pPr lvl="3"/>
            <a:r>
              <a:rPr lang="nl-BE" dirty="0"/>
              <a:t>&lt;a </a:t>
            </a:r>
            <a:r>
              <a:rPr lang="nl-BE" dirty="0" err="1"/>
              <a:t>href</a:t>
            </a:r>
            <a:r>
              <a:rPr lang="nl-BE" dirty="0"/>
              <a:t>=</a:t>
            </a:r>
            <a:r>
              <a:rPr lang="nl-BE" dirty="0">
                <a:hlinkClick r:id="rId2"/>
              </a:rPr>
              <a:t>mailto:my.address@domain.dns?Subject=Zend mij eens een mail!</a:t>
            </a:r>
            <a:r>
              <a:rPr lang="nl-BE" dirty="0"/>
              <a:t>&gt;Zend een mail&lt;/a&gt;</a:t>
            </a:r>
          </a:p>
          <a:p>
            <a:pPr lvl="1"/>
            <a:r>
              <a:rPr lang="nl-BE" dirty="0"/>
              <a:t>Het ‘Target’ attribuut:</a:t>
            </a:r>
          </a:p>
          <a:p>
            <a:pPr lvl="2"/>
            <a:r>
              <a:rPr lang="nl-BE" dirty="0"/>
              <a:t>Door een target attribuut kunnen we ook kiezen om een nieuwe pagina te openen.</a:t>
            </a:r>
          </a:p>
          <a:p>
            <a:pPr lvl="2"/>
            <a:r>
              <a:rPr lang="nl-BE" dirty="0"/>
              <a:t>Dit kan door het target attribuut de ‘_blank’ waarde te geven</a:t>
            </a:r>
          </a:p>
          <a:p>
            <a:pPr lvl="2"/>
            <a:r>
              <a:rPr lang="nl-BE" dirty="0"/>
              <a:t>Voorbeeld:</a:t>
            </a:r>
          </a:p>
          <a:p>
            <a:pPr lvl="3"/>
            <a:r>
              <a:rPr lang="nl-BE" dirty="0"/>
              <a:t>&lt;a </a:t>
            </a:r>
            <a:r>
              <a:rPr lang="nl-BE" dirty="0" err="1"/>
              <a:t>href</a:t>
            </a:r>
            <a:r>
              <a:rPr lang="nl-BE" dirty="0"/>
              <a:t>=“#</a:t>
            </a:r>
            <a:r>
              <a:rPr lang="nl-BE" dirty="0" err="1"/>
              <a:t>PageId</a:t>
            </a:r>
            <a:r>
              <a:rPr lang="nl-BE" dirty="0"/>
              <a:t>” target=“_blank”&gt;Open de </a:t>
            </a:r>
            <a:r>
              <a:rPr lang="nl-BE" dirty="0" err="1"/>
              <a:t>id</a:t>
            </a:r>
            <a:r>
              <a:rPr lang="nl-BE" dirty="0"/>
              <a:t> in een nieuwe pagina&lt;/a&gt;</a:t>
            </a:r>
          </a:p>
        </p:txBody>
      </p:sp>
    </p:spTree>
    <p:extLst>
      <p:ext uri="{BB962C8B-B14F-4D97-AF65-F5344CB8AC3E}">
        <p14:creationId xmlns:p14="http://schemas.microsoft.com/office/powerpoint/2010/main" val="60781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Effect transition="in" filter="fade">
                                      <p:cBhvr>
                                        <p:cTn id="55" dur="500"/>
                                        <p:tgtEl>
                                          <p:spTgt spid="5">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11" end="11"/>
                                            </p:txEl>
                                          </p:spTgt>
                                        </p:tgtEl>
                                        <p:attrNameLst>
                                          <p:attrName>style.visibility</p:attrName>
                                        </p:attrNameLst>
                                      </p:cBhvr>
                                      <p:to>
                                        <p:strVal val="visible"/>
                                      </p:to>
                                    </p:set>
                                    <p:animEffect transition="in" filter="fade">
                                      <p:cBhvr>
                                        <p:cTn id="60" dur="500"/>
                                        <p:tgtEl>
                                          <p:spTgt spid="5">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
                                            <p:txEl>
                                              <p:pRg st="12" end="12"/>
                                            </p:txEl>
                                          </p:spTgt>
                                        </p:tgtEl>
                                        <p:attrNameLst>
                                          <p:attrName>style.visibility</p:attrName>
                                        </p:attrNameLst>
                                      </p:cBhvr>
                                      <p:to>
                                        <p:strVal val="visible"/>
                                      </p:to>
                                    </p:set>
                                    <p:animEffect transition="in" filter="fade">
                                      <p:cBhvr>
                                        <p:cTn id="65" dur="500"/>
                                        <p:tgtEl>
                                          <p:spTgt spid="5">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
                                            <p:txEl>
                                              <p:pRg st="13" end="13"/>
                                            </p:txEl>
                                          </p:spTgt>
                                        </p:tgtEl>
                                        <p:attrNameLst>
                                          <p:attrName>style.visibility</p:attrName>
                                        </p:attrNameLst>
                                      </p:cBhvr>
                                      <p:to>
                                        <p:strVal val="visible"/>
                                      </p:to>
                                    </p:set>
                                    <p:animEffect transition="in" filter="fade">
                                      <p:cBhvr>
                                        <p:cTn id="70" dur="500"/>
                                        <p:tgtEl>
                                          <p:spTgt spid="5">
                                            <p:txEl>
                                              <p:pRg st="13" end="1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
                                            <p:txEl>
                                              <p:pRg st="14" end="14"/>
                                            </p:txEl>
                                          </p:spTgt>
                                        </p:tgtEl>
                                        <p:attrNameLst>
                                          <p:attrName>style.visibility</p:attrName>
                                        </p:attrNameLst>
                                      </p:cBhvr>
                                      <p:to>
                                        <p:strVal val="visible"/>
                                      </p:to>
                                    </p:set>
                                    <p:animEffect transition="in" filter="fade">
                                      <p:cBhvr>
                                        <p:cTn id="7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363070" y="11338"/>
            <a:ext cx="10515600" cy="669699"/>
          </a:xfrm>
        </p:spPr>
        <p:txBody>
          <a:bodyPr>
            <a:normAutofit fontScale="90000"/>
          </a:bodyPr>
          <a:lstStyle/>
          <a:p>
            <a:r>
              <a:rPr lang="nl-BE" dirty="0"/>
              <a:t>HTML: Geordende lijsten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63070" y="788894"/>
            <a:ext cx="11416554" cy="6057768"/>
          </a:xfrm>
        </p:spPr>
        <p:txBody>
          <a:bodyPr/>
          <a:lstStyle/>
          <a:p>
            <a:r>
              <a:rPr lang="nl-NL" dirty="0"/>
              <a:t>In een geordende lijst worden de items in een specifieke volgorde weergegeven, meestal genummerd of gelabeld.</a:t>
            </a:r>
          </a:p>
          <a:p>
            <a:r>
              <a:rPr lang="nl-NL" dirty="0"/>
              <a:t>Gebruik:</a:t>
            </a:r>
          </a:p>
          <a:p>
            <a:pPr lvl="1"/>
            <a:r>
              <a:rPr lang="nl-NL" dirty="0"/>
              <a:t>Een geordende lijst wordt gemaakt met de </a:t>
            </a:r>
            <a:r>
              <a:rPr lang="nl-NL" b="1" dirty="0"/>
              <a:t>&lt;</a:t>
            </a:r>
            <a:r>
              <a:rPr lang="nl-NL" b="1" dirty="0" err="1"/>
              <a:t>ol</a:t>
            </a:r>
            <a:r>
              <a:rPr lang="nl-NL" b="1" dirty="0"/>
              <a:t>&gt;</a:t>
            </a:r>
            <a:r>
              <a:rPr lang="nl-NL" dirty="0"/>
              <a:t> tag.</a:t>
            </a:r>
          </a:p>
          <a:p>
            <a:pPr lvl="1"/>
            <a:r>
              <a:rPr lang="nl-NL" dirty="0"/>
              <a:t>Elk item in een geordende lijst wordt aangeduid met </a:t>
            </a:r>
            <a:r>
              <a:rPr lang="nl-NL" b="1" dirty="0"/>
              <a:t>&lt;li&gt;</a:t>
            </a:r>
            <a:r>
              <a:rPr lang="nl-NL" dirty="0"/>
              <a:t>.</a:t>
            </a:r>
          </a:p>
          <a:p>
            <a:pPr lvl="1"/>
            <a:r>
              <a:rPr lang="nl-NL" dirty="0"/>
              <a:t>Het attribuut ‘</a:t>
            </a:r>
            <a:r>
              <a:rPr lang="nl-NL" b="1" dirty="0"/>
              <a:t>type</a:t>
            </a:r>
            <a:r>
              <a:rPr lang="nl-NL" dirty="0"/>
              <a:t>’ kunnen we gebruiken om het nummeringstype aan te passen (bijvoorbeeld met Romeinse cijfers, hoofdletters, kleine letters, etc.).</a:t>
            </a:r>
          </a:p>
          <a:p>
            <a:pPr lvl="2"/>
            <a:r>
              <a:rPr lang="nl-NL" dirty="0" err="1"/>
              <a:t>Vb</a:t>
            </a:r>
            <a:r>
              <a:rPr lang="nl-NL" dirty="0"/>
              <a:t>: &lt;</a:t>
            </a:r>
            <a:r>
              <a:rPr lang="nl-NL" dirty="0" err="1"/>
              <a:t>ol</a:t>
            </a:r>
            <a:r>
              <a:rPr lang="nl-NL" dirty="0"/>
              <a:t> type=“I”&gt;…&lt;/</a:t>
            </a:r>
            <a:r>
              <a:rPr lang="nl-NL" dirty="0" err="1"/>
              <a:t>ol</a:t>
            </a:r>
            <a:r>
              <a:rPr lang="nl-NL" dirty="0"/>
              <a:t>&gt;</a:t>
            </a:r>
            <a:r>
              <a:rPr lang="nl-BE" dirty="0"/>
              <a:t> (romeinse cijfers)</a:t>
            </a:r>
          </a:p>
          <a:p>
            <a:pPr lvl="1"/>
            <a:r>
              <a:rPr lang="nl-BE" dirty="0"/>
              <a:t>We kunnen het ‘</a:t>
            </a:r>
            <a:r>
              <a:rPr lang="nl-BE" b="1" dirty="0"/>
              <a:t>start</a:t>
            </a:r>
            <a:r>
              <a:rPr lang="nl-BE" dirty="0"/>
              <a:t>’ attribuut gebruiken om aan te duiden met welke nummer de lijst moet beginnen. </a:t>
            </a:r>
          </a:p>
          <a:p>
            <a:pPr lvl="2"/>
            <a:r>
              <a:rPr lang="nl-BE" dirty="0"/>
              <a:t>Dit maakt het mogelijk om lijsten te splitsen.</a:t>
            </a:r>
          </a:p>
          <a:p>
            <a:pPr lvl="2"/>
            <a:r>
              <a:rPr lang="nl-BE" dirty="0" err="1"/>
              <a:t>Vb</a:t>
            </a:r>
            <a:r>
              <a:rPr lang="nl-BE" dirty="0"/>
              <a:t> &lt;</a:t>
            </a:r>
            <a:r>
              <a:rPr lang="nl-BE" dirty="0" err="1"/>
              <a:t>ol</a:t>
            </a:r>
            <a:r>
              <a:rPr lang="nl-BE" dirty="0"/>
              <a:t> start=“6”&gt;…&lt;/</a:t>
            </a:r>
            <a:r>
              <a:rPr lang="nl-BE" dirty="0" err="1"/>
              <a:t>ol</a:t>
            </a:r>
            <a:r>
              <a:rPr lang="nl-BE" dirty="0"/>
              <a:t>&gt;</a:t>
            </a:r>
          </a:p>
          <a:p>
            <a:r>
              <a:rPr lang="nl-BE" dirty="0"/>
              <a:t>Voorbeeld:</a:t>
            </a:r>
          </a:p>
          <a:p>
            <a:endParaRPr lang="nl-NL" dirty="0"/>
          </a:p>
        </p:txBody>
      </p:sp>
      <p:pic>
        <p:nvPicPr>
          <p:cNvPr id="4" name="Picture 3" descr="A screen shot of a computer code&#10;&#10;Description automatically generated">
            <a:extLst>
              <a:ext uri="{FF2B5EF4-FFF2-40B4-BE49-F238E27FC236}">
                <a16:creationId xmlns:a16="http://schemas.microsoft.com/office/drawing/2014/main" id="{7535E003-6CB5-9745-C83F-92D0B29E5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227" y="5588026"/>
            <a:ext cx="2114845" cy="962159"/>
          </a:xfrm>
          <a:prstGeom prst="rect">
            <a:avLst/>
          </a:prstGeom>
        </p:spPr>
      </p:pic>
      <p:sp>
        <p:nvSpPr>
          <p:cNvPr id="6" name="Arrow: Right 5">
            <a:extLst>
              <a:ext uri="{FF2B5EF4-FFF2-40B4-BE49-F238E27FC236}">
                <a16:creationId xmlns:a16="http://schemas.microsoft.com/office/drawing/2014/main" id="{CF6BA655-5F14-733F-46FF-B96164ED2390}"/>
              </a:ext>
            </a:extLst>
          </p:cNvPr>
          <p:cNvSpPr/>
          <p:nvPr/>
        </p:nvSpPr>
        <p:spPr>
          <a:xfrm>
            <a:off x="5110162" y="5738812"/>
            <a:ext cx="847725" cy="48577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8" name="Picture 7" descr="Black text on a white background&#10;&#10;Description automatically generated">
            <a:extLst>
              <a:ext uri="{FF2B5EF4-FFF2-40B4-BE49-F238E27FC236}">
                <a16:creationId xmlns:a16="http://schemas.microsoft.com/office/drawing/2014/main" id="{DE8D7868-636B-0B39-BA33-7BD9CCD32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878" y="5645183"/>
            <a:ext cx="1790950" cy="847843"/>
          </a:xfrm>
          <a:prstGeom prst="rect">
            <a:avLst/>
          </a:prstGeom>
        </p:spPr>
      </p:pic>
    </p:spTree>
    <p:extLst>
      <p:ext uri="{BB962C8B-B14F-4D97-AF65-F5344CB8AC3E}">
        <p14:creationId xmlns:p14="http://schemas.microsoft.com/office/powerpoint/2010/main" val="329334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a:t>HTML: ongeordende lijst</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r>
              <a:rPr lang="nl-NL" dirty="0"/>
              <a:t>In een ongeordende lijst worden de items weergegeven als </a:t>
            </a:r>
            <a:r>
              <a:rPr lang="nl-NL" dirty="0" err="1"/>
              <a:t>bullet</a:t>
            </a:r>
            <a:r>
              <a:rPr lang="nl-NL" dirty="0"/>
              <a:t> points, maar niet in een specifieke volgorde.</a:t>
            </a:r>
          </a:p>
          <a:p>
            <a:r>
              <a:rPr lang="nl-NL" dirty="0"/>
              <a:t>Gebruik:</a:t>
            </a:r>
          </a:p>
          <a:p>
            <a:pPr lvl="1"/>
            <a:r>
              <a:rPr lang="nl-NL" dirty="0"/>
              <a:t>Een ongeordende lijst wordt gemaakt met de </a:t>
            </a:r>
            <a:r>
              <a:rPr lang="nl-NL" b="1" dirty="0"/>
              <a:t>&lt;</a:t>
            </a:r>
            <a:r>
              <a:rPr lang="nl-NL" b="1" dirty="0" err="1"/>
              <a:t>ul</a:t>
            </a:r>
            <a:r>
              <a:rPr lang="nl-NL" b="1" dirty="0"/>
              <a:t>&gt;</a:t>
            </a:r>
            <a:r>
              <a:rPr lang="nl-NL" dirty="0"/>
              <a:t> tag.</a:t>
            </a:r>
          </a:p>
          <a:p>
            <a:pPr lvl="1"/>
            <a:r>
              <a:rPr lang="nl-NL" dirty="0"/>
              <a:t>Net als bij geordende lijsten, worden de items aangeduid met de </a:t>
            </a:r>
            <a:r>
              <a:rPr lang="nl-NL" b="1" dirty="0"/>
              <a:t>&lt;li&gt;</a:t>
            </a:r>
            <a:r>
              <a:rPr lang="nl-NL" dirty="0"/>
              <a:t>.</a:t>
            </a:r>
          </a:p>
          <a:p>
            <a:pPr lvl="1"/>
            <a:r>
              <a:rPr lang="nl-NL" dirty="0"/>
              <a:t>Standaard worden bolletjes gebruikt als opsommingstekens, maar je kunt de stijl van de opsommingstekens aanpassen met behulp van CSS.</a:t>
            </a:r>
          </a:p>
          <a:p>
            <a:r>
              <a:rPr lang="nl-NL" dirty="0"/>
              <a:t>Voorbeeld:</a:t>
            </a:r>
          </a:p>
          <a:p>
            <a:endParaRPr lang="nl-BE" dirty="0"/>
          </a:p>
        </p:txBody>
      </p:sp>
      <p:pic>
        <p:nvPicPr>
          <p:cNvPr id="4" name="Picture 3" descr="A screen shot of a computer code&#10;&#10;Description automatically generated">
            <a:extLst>
              <a:ext uri="{FF2B5EF4-FFF2-40B4-BE49-F238E27FC236}">
                <a16:creationId xmlns:a16="http://schemas.microsoft.com/office/drawing/2014/main" id="{2B7143E6-70F0-DCB9-ECF6-644BBABA8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281" y="5043330"/>
            <a:ext cx="2038635" cy="1133633"/>
          </a:xfrm>
          <a:prstGeom prst="rect">
            <a:avLst/>
          </a:prstGeom>
        </p:spPr>
      </p:pic>
      <p:sp>
        <p:nvSpPr>
          <p:cNvPr id="6" name="Arrow: Right 5">
            <a:extLst>
              <a:ext uri="{FF2B5EF4-FFF2-40B4-BE49-F238E27FC236}">
                <a16:creationId xmlns:a16="http://schemas.microsoft.com/office/drawing/2014/main" id="{0C9D33C2-6DC2-3E89-49F2-0E0C9206261C}"/>
              </a:ext>
            </a:extLst>
          </p:cNvPr>
          <p:cNvSpPr/>
          <p:nvPr/>
        </p:nvSpPr>
        <p:spPr>
          <a:xfrm>
            <a:off x="4215217" y="5367258"/>
            <a:ext cx="847725" cy="48577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8" name="Picture 7" descr="A black text on a white background&#10;&#10;Description automatically generated">
            <a:extLst>
              <a:ext uri="{FF2B5EF4-FFF2-40B4-BE49-F238E27FC236}">
                <a16:creationId xmlns:a16="http://schemas.microsoft.com/office/drawing/2014/main" id="{26BB19E5-C796-21AB-05E9-06CF9631A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243" y="5166273"/>
            <a:ext cx="1765817" cy="998527"/>
          </a:xfrm>
          <a:prstGeom prst="rect">
            <a:avLst/>
          </a:prstGeom>
        </p:spPr>
      </p:pic>
    </p:spTree>
    <p:extLst>
      <p:ext uri="{BB962C8B-B14F-4D97-AF65-F5344CB8AC3E}">
        <p14:creationId xmlns:p14="http://schemas.microsoft.com/office/powerpoint/2010/main" val="398573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381000" y="0"/>
            <a:ext cx="11085576" cy="669699"/>
          </a:xfrm>
        </p:spPr>
        <p:txBody>
          <a:bodyPr>
            <a:normAutofit fontScale="90000"/>
          </a:bodyPr>
          <a:lstStyle/>
          <a:p>
            <a:r>
              <a:rPr lang="nl-BE" dirty="0"/>
              <a:t>HTML: Het gebruik van tabellen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81000" y="669698"/>
            <a:ext cx="11430000" cy="5904837"/>
          </a:xfrm>
        </p:spPr>
        <p:txBody>
          <a:bodyPr>
            <a:normAutofit lnSpcReduction="10000"/>
          </a:bodyPr>
          <a:lstStyle/>
          <a:p>
            <a:r>
              <a:rPr lang="nl-NL" dirty="0"/>
              <a:t>Tabellen worden vaak gebruikt om gegevens op een gestructureerde manier weer te geven.</a:t>
            </a:r>
          </a:p>
          <a:p>
            <a:pPr lvl="1"/>
            <a:r>
              <a:rPr lang="nl-NL" dirty="0"/>
              <a:t>Ze kunnen worden gebruikt om verschillende soorten inhoud te organiseren en te presenteren, zoals productvergelijkingen, prijslijsten, schema’s,...</a:t>
            </a:r>
          </a:p>
          <a:p>
            <a:r>
              <a:rPr lang="nl-BE" dirty="0"/>
              <a:t>Gebruik:</a:t>
            </a:r>
          </a:p>
          <a:p>
            <a:pPr lvl="1"/>
            <a:r>
              <a:rPr lang="nl-NL" dirty="0"/>
              <a:t>Een tabel in HTML wordt gemaakt met het </a:t>
            </a:r>
            <a:r>
              <a:rPr lang="nl-NL" b="1" dirty="0"/>
              <a:t>&lt;</a:t>
            </a:r>
            <a:r>
              <a:rPr lang="nl-NL" b="1" dirty="0" err="1"/>
              <a:t>table</a:t>
            </a:r>
            <a:r>
              <a:rPr lang="nl-NL" b="1" dirty="0"/>
              <a:t>&gt; </a:t>
            </a:r>
            <a:r>
              <a:rPr lang="nl-NL" dirty="0"/>
              <a:t>element.</a:t>
            </a:r>
          </a:p>
          <a:p>
            <a:pPr lvl="1"/>
            <a:r>
              <a:rPr lang="nl-NL" dirty="0"/>
              <a:t>Binnen de tabel worden de rijen van de tabel gedefinieerd met behulp van het </a:t>
            </a:r>
            <a:r>
              <a:rPr lang="nl-NL" b="1" dirty="0"/>
              <a:t>&lt;</a:t>
            </a:r>
            <a:r>
              <a:rPr lang="nl-NL" b="1" dirty="0" err="1"/>
              <a:t>tr</a:t>
            </a:r>
            <a:r>
              <a:rPr lang="nl-NL" b="1" dirty="0"/>
              <a:t>&gt; </a:t>
            </a:r>
            <a:r>
              <a:rPr lang="nl-NL" dirty="0"/>
              <a:t>element. Elk </a:t>
            </a:r>
            <a:r>
              <a:rPr lang="nl-NL" b="1" dirty="0"/>
              <a:t>&lt;</a:t>
            </a:r>
            <a:r>
              <a:rPr lang="nl-NL" b="1" dirty="0" err="1"/>
              <a:t>tr</a:t>
            </a:r>
            <a:r>
              <a:rPr lang="nl-NL" b="1" dirty="0"/>
              <a:t>&gt;</a:t>
            </a:r>
            <a:r>
              <a:rPr lang="nl-NL" dirty="0"/>
              <a:t> element vertegenwoordigt een rij in de tabel.</a:t>
            </a:r>
          </a:p>
          <a:p>
            <a:pPr lvl="1"/>
            <a:r>
              <a:rPr lang="nl-NL" dirty="0"/>
              <a:t>Binnen elke &lt;</a:t>
            </a:r>
            <a:r>
              <a:rPr lang="nl-NL" dirty="0" err="1"/>
              <a:t>tr</a:t>
            </a:r>
            <a:r>
              <a:rPr lang="nl-NL" dirty="0"/>
              <a:t>&gt; element worden de cellen van de tabel gezet met behulp van het &lt;</a:t>
            </a:r>
            <a:r>
              <a:rPr lang="nl-NL" dirty="0" err="1"/>
              <a:t>td</a:t>
            </a:r>
            <a:r>
              <a:rPr lang="nl-NL" dirty="0"/>
              <a:t>&gt; element. Elk &lt;</a:t>
            </a:r>
            <a:r>
              <a:rPr lang="nl-NL" dirty="0" err="1"/>
              <a:t>td</a:t>
            </a:r>
            <a:r>
              <a:rPr lang="nl-NL" dirty="0"/>
              <a:t>&gt; element vertegenwoordigt een cel in de tabel en bevat de cel data.</a:t>
            </a:r>
          </a:p>
          <a:p>
            <a:pPr lvl="1"/>
            <a:r>
              <a:rPr lang="nl-NL" dirty="0"/>
              <a:t>Binnen een tabel kunnen we ook hoofdingen maken die meer informatie geven over de data binnen de cellen.</a:t>
            </a:r>
          </a:p>
          <a:p>
            <a:pPr lvl="2"/>
            <a:r>
              <a:rPr lang="nl-NL" dirty="0"/>
              <a:t>Hiervoor moeten we net als bij de cellen (&lt;</a:t>
            </a:r>
            <a:r>
              <a:rPr lang="nl-NL" dirty="0" err="1"/>
              <a:t>td</a:t>
            </a:r>
            <a:r>
              <a:rPr lang="nl-NL" dirty="0"/>
              <a:t>&gt;) een rij element gebruiken (&lt;</a:t>
            </a:r>
            <a:r>
              <a:rPr lang="nl-NL" dirty="0" err="1"/>
              <a:t>tr</a:t>
            </a:r>
            <a:r>
              <a:rPr lang="nl-NL" dirty="0"/>
              <a:t>&gt;).</a:t>
            </a:r>
          </a:p>
          <a:p>
            <a:pPr lvl="2"/>
            <a:r>
              <a:rPr lang="nl-NL" dirty="0"/>
              <a:t>In het rij element kunnen we dan een hoofding element creëren, die de titel bevat van de hoofding. Dit doen we met het </a:t>
            </a:r>
            <a:r>
              <a:rPr lang="nl-NL" b="1" dirty="0"/>
              <a:t>&lt;</a:t>
            </a:r>
            <a:r>
              <a:rPr lang="nl-NL" b="1" dirty="0" err="1"/>
              <a:t>th</a:t>
            </a:r>
            <a:r>
              <a:rPr lang="nl-NL" b="1" dirty="0"/>
              <a:t>&gt; </a:t>
            </a:r>
            <a:r>
              <a:rPr lang="nl-NL" dirty="0"/>
              <a:t>element.</a:t>
            </a:r>
            <a:endParaRPr lang="nl-BE" dirty="0"/>
          </a:p>
        </p:txBody>
      </p:sp>
    </p:spTree>
    <p:extLst>
      <p:ext uri="{BB962C8B-B14F-4D97-AF65-F5344CB8AC3E}">
        <p14:creationId xmlns:p14="http://schemas.microsoft.com/office/powerpoint/2010/main" val="10132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381000" y="0"/>
            <a:ext cx="11085576" cy="669699"/>
          </a:xfrm>
        </p:spPr>
        <p:txBody>
          <a:bodyPr>
            <a:normAutofit fontScale="90000"/>
          </a:bodyPr>
          <a:lstStyle/>
          <a:p>
            <a:r>
              <a:rPr lang="nl-BE" dirty="0"/>
              <a:t>HTML: Het gebruik van tabellen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81000" y="1177047"/>
            <a:ext cx="11430000" cy="5397488"/>
          </a:xfrm>
        </p:spPr>
        <p:txBody>
          <a:bodyPr>
            <a:normAutofit/>
          </a:bodyPr>
          <a:lstStyle/>
          <a:p>
            <a:r>
              <a:rPr lang="nl-BE" dirty="0"/>
              <a:t>Gebruik (vervolg)</a:t>
            </a:r>
          </a:p>
          <a:p>
            <a:pPr lvl="1"/>
            <a:r>
              <a:rPr lang="nl-NL" dirty="0"/>
              <a:t>Naast de basisstructuur kun je ook verschillende attributen gebruiken om de weergave en het gedrag van de tabel aan te passen. </a:t>
            </a:r>
          </a:p>
          <a:p>
            <a:pPr lvl="1"/>
            <a:r>
              <a:rPr lang="nl-NL" dirty="0"/>
              <a:t>Enkele belangrijke attributen zijn:</a:t>
            </a:r>
          </a:p>
          <a:p>
            <a:pPr lvl="2"/>
            <a:r>
              <a:rPr lang="nl-NL" b="1" dirty="0"/>
              <a:t>border</a:t>
            </a:r>
            <a:r>
              <a:rPr lang="nl-NL" dirty="0"/>
              <a:t>: 	Hiermee stel je de breedte van de rand van de tabel in (standaard is er geen rand).</a:t>
            </a:r>
          </a:p>
          <a:p>
            <a:pPr lvl="2"/>
            <a:r>
              <a:rPr lang="nl-NL" b="1" dirty="0" err="1"/>
              <a:t>cellpadding</a:t>
            </a:r>
            <a:r>
              <a:rPr lang="nl-NL" dirty="0"/>
              <a:t>: 	Hiermee stel je de ruimte in tussen de rand van elke cel en de inhoud ervan.</a:t>
            </a:r>
          </a:p>
          <a:p>
            <a:pPr lvl="2"/>
            <a:r>
              <a:rPr lang="nl-NL" b="1" dirty="0" err="1"/>
              <a:t>cellspacing</a:t>
            </a:r>
            <a:r>
              <a:rPr lang="nl-NL" dirty="0"/>
              <a:t>: 	Hiermee stel je de ruimte in tussen de cellen van de tabel.</a:t>
            </a:r>
          </a:p>
          <a:p>
            <a:pPr lvl="2"/>
            <a:r>
              <a:rPr lang="nl-NL" b="1" dirty="0" err="1"/>
              <a:t>width</a:t>
            </a:r>
            <a:r>
              <a:rPr lang="nl-NL" b="1" dirty="0"/>
              <a:t>/</a:t>
            </a:r>
            <a:r>
              <a:rPr lang="nl-NL" b="1" dirty="0" err="1"/>
              <a:t>height</a:t>
            </a:r>
            <a:r>
              <a:rPr lang="nl-NL" dirty="0"/>
              <a:t>: 	Hiermee bepaal je de breedte en/of de hoogte van de tabel.</a:t>
            </a:r>
          </a:p>
          <a:p>
            <a:pPr lvl="1"/>
            <a:r>
              <a:rPr lang="nl-NL" dirty="0"/>
              <a:t>Maar het is beter om het uitzicht en weergave van de elementen aan te passen met een style sheet (CSS) die we later in de cursus kort gaan bekijken</a:t>
            </a:r>
            <a:endParaRPr lang="nl-BE" dirty="0"/>
          </a:p>
        </p:txBody>
      </p:sp>
    </p:spTree>
    <p:extLst>
      <p:ext uri="{BB962C8B-B14F-4D97-AF65-F5344CB8AC3E}">
        <p14:creationId xmlns:p14="http://schemas.microsoft.com/office/powerpoint/2010/main" val="423239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a:t>HTML: Voorbeeld van een </a:t>
            </a:r>
            <a:r>
              <a:rPr lang="nl-BE" dirty="0" err="1"/>
              <a:t>Table</a:t>
            </a:r>
            <a:endParaRPr lang="nl-BE" dirty="0"/>
          </a:p>
        </p:txBody>
      </p:sp>
      <p:pic>
        <p:nvPicPr>
          <p:cNvPr id="9" name="Content Placeholder 8" descr="A screenshot of a computer screen&#10;&#10;Description automatically generated">
            <a:extLst>
              <a:ext uri="{FF2B5EF4-FFF2-40B4-BE49-F238E27FC236}">
                <a16:creationId xmlns:a16="http://schemas.microsoft.com/office/drawing/2014/main" id="{8B66A67E-2B70-0CB8-717B-C48C8317E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99" y="1538917"/>
            <a:ext cx="5151887" cy="3500012"/>
          </a:xfrm>
        </p:spPr>
      </p:pic>
      <p:pic>
        <p:nvPicPr>
          <p:cNvPr id="11" name="Picture 10" descr="A white rectangular box with black text&#10;&#10;Description automatically generated">
            <a:extLst>
              <a:ext uri="{FF2B5EF4-FFF2-40B4-BE49-F238E27FC236}">
                <a16:creationId xmlns:a16="http://schemas.microsoft.com/office/drawing/2014/main" id="{5D6576AC-6BFB-283B-D68D-D655480D8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092" y="1693263"/>
            <a:ext cx="5020376" cy="3191320"/>
          </a:xfrm>
          <a:prstGeom prst="rect">
            <a:avLst/>
          </a:prstGeom>
        </p:spPr>
      </p:pic>
      <p:sp>
        <p:nvSpPr>
          <p:cNvPr id="12" name="Arrow: Right 11">
            <a:extLst>
              <a:ext uri="{FF2B5EF4-FFF2-40B4-BE49-F238E27FC236}">
                <a16:creationId xmlns:a16="http://schemas.microsoft.com/office/drawing/2014/main" id="{CE384303-6D1E-E799-49A0-257884F3AD93}"/>
              </a:ext>
            </a:extLst>
          </p:cNvPr>
          <p:cNvSpPr/>
          <p:nvPr/>
        </p:nvSpPr>
        <p:spPr>
          <a:xfrm>
            <a:off x="5867620" y="2943225"/>
            <a:ext cx="847725" cy="48577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263404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77887"/>
            <a:ext cx="10515600" cy="669699"/>
          </a:xfrm>
        </p:spPr>
        <p:txBody>
          <a:bodyPr>
            <a:normAutofit fontScale="90000"/>
          </a:bodyPr>
          <a:lstStyle/>
          <a:p>
            <a:r>
              <a:rPr lang="nl-BE" dirty="0"/>
              <a:t>HTML: </a:t>
            </a:r>
            <a:r>
              <a:rPr lang="nl-BE" dirty="0" err="1"/>
              <a:t>iframe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10896" y="747585"/>
            <a:ext cx="11713464" cy="5964111"/>
          </a:xfrm>
        </p:spPr>
        <p:txBody>
          <a:bodyPr>
            <a:normAutofit fontScale="92500" lnSpcReduction="20000"/>
          </a:bodyPr>
          <a:lstStyle/>
          <a:p>
            <a:r>
              <a:rPr lang="nl-NL" dirty="0"/>
              <a:t>Een </a:t>
            </a:r>
            <a:r>
              <a:rPr lang="nl-NL" dirty="0" err="1"/>
              <a:t>iframe</a:t>
            </a:r>
            <a:r>
              <a:rPr lang="nl-NL" dirty="0"/>
              <a:t> is een HTML-element dat wordt gebruikt om inhoud van een andere webpagina in te sluiten binnen de huidige webpagina.</a:t>
            </a:r>
          </a:p>
          <a:p>
            <a:pPr lvl="1"/>
            <a:r>
              <a:rPr lang="nl-NL" dirty="0"/>
              <a:t>Het wordt vaak gebruikt om externe inhoud, zoals video's, kaarten, advertenties, of zelfs hele webpagina's, in te sluiten in een webpagina.</a:t>
            </a:r>
          </a:p>
          <a:p>
            <a:r>
              <a:rPr lang="nl-NL" dirty="0"/>
              <a:t>Gebruik:</a:t>
            </a:r>
          </a:p>
          <a:p>
            <a:pPr lvl="1"/>
            <a:r>
              <a:rPr lang="nl-NL" dirty="0"/>
              <a:t>Om een </a:t>
            </a:r>
            <a:r>
              <a:rPr lang="nl-NL" dirty="0" err="1"/>
              <a:t>iframe</a:t>
            </a:r>
            <a:r>
              <a:rPr lang="nl-NL" dirty="0"/>
              <a:t> te gebruiken, voeg je gewoon het </a:t>
            </a:r>
            <a:r>
              <a:rPr lang="nl-NL" b="1" dirty="0"/>
              <a:t>&lt;</a:t>
            </a:r>
            <a:r>
              <a:rPr lang="nl-NL" b="1" dirty="0" err="1"/>
              <a:t>iframe</a:t>
            </a:r>
            <a:r>
              <a:rPr lang="nl-NL" b="1" dirty="0"/>
              <a:t>&gt; </a:t>
            </a:r>
            <a:r>
              <a:rPr lang="nl-NL" dirty="0"/>
              <a:t>element toe:</a:t>
            </a:r>
          </a:p>
          <a:p>
            <a:pPr lvl="1"/>
            <a:r>
              <a:rPr lang="nl-NL" dirty="0"/>
              <a:t>Er zijn natuurlijk attributen die gezet moeten worden om te bepalen wat en hoe de inhoud van een </a:t>
            </a:r>
            <a:r>
              <a:rPr lang="nl-NL" dirty="0" err="1"/>
              <a:t>iframe</a:t>
            </a:r>
            <a:r>
              <a:rPr lang="nl-NL" dirty="0"/>
              <a:t> moet getoond worden:</a:t>
            </a:r>
          </a:p>
          <a:p>
            <a:pPr lvl="2"/>
            <a:r>
              <a:rPr lang="nl-NL" dirty="0" err="1"/>
              <a:t>src</a:t>
            </a:r>
            <a:r>
              <a:rPr lang="nl-NL" dirty="0"/>
              <a:t>:  		</a:t>
            </a:r>
          </a:p>
          <a:p>
            <a:pPr marL="1371600" lvl="3" indent="0">
              <a:buNone/>
            </a:pPr>
            <a:r>
              <a:rPr lang="nl-NL" dirty="0"/>
              <a:t>bepaalt de bron (URL) aan van de inhoud die moet worden ingesloten in de </a:t>
            </a:r>
            <a:r>
              <a:rPr lang="nl-NL" dirty="0" err="1"/>
              <a:t>iframe</a:t>
            </a:r>
            <a:r>
              <a:rPr lang="nl-NL" dirty="0"/>
              <a:t>.</a:t>
            </a:r>
          </a:p>
          <a:p>
            <a:pPr lvl="2"/>
            <a:r>
              <a:rPr lang="nl-NL" dirty="0" err="1"/>
              <a:t>width</a:t>
            </a:r>
            <a:r>
              <a:rPr lang="nl-NL" dirty="0"/>
              <a:t> en </a:t>
            </a:r>
            <a:r>
              <a:rPr lang="nl-NL" dirty="0" err="1"/>
              <a:t>height</a:t>
            </a:r>
            <a:r>
              <a:rPr lang="nl-NL" dirty="0"/>
              <a:t>:  </a:t>
            </a:r>
          </a:p>
          <a:p>
            <a:pPr marL="1371600" lvl="3" indent="0">
              <a:buNone/>
            </a:pPr>
            <a:r>
              <a:rPr lang="nl-NL" dirty="0"/>
              <a:t>de breedte en hoogte van de </a:t>
            </a:r>
            <a:r>
              <a:rPr lang="nl-NL" dirty="0" err="1"/>
              <a:t>iframe</a:t>
            </a:r>
            <a:r>
              <a:rPr lang="nl-NL" dirty="0"/>
              <a:t> in, in pixels of percentages.</a:t>
            </a:r>
          </a:p>
          <a:p>
            <a:pPr lvl="2"/>
            <a:r>
              <a:rPr lang="nl-NL" dirty="0"/>
              <a:t>frameborder: </a:t>
            </a:r>
          </a:p>
          <a:p>
            <a:pPr lvl="3"/>
            <a:r>
              <a:rPr lang="nl-NL" dirty="0"/>
              <a:t>bepaalt of een rand moet worden weergegeven rond de </a:t>
            </a:r>
            <a:r>
              <a:rPr lang="nl-NL" dirty="0" err="1"/>
              <a:t>iframe</a:t>
            </a:r>
            <a:r>
              <a:rPr lang="nl-NL" dirty="0"/>
              <a:t>. De waarde "0" betekent dat er geen rand wordt weergegeven, terwijl de waarde "1" betekent dat er een rand wordt weergegeven.</a:t>
            </a:r>
          </a:p>
          <a:p>
            <a:pPr lvl="2"/>
            <a:r>
              <a:rPr lang="nl-NL" dirty="0" err="1"/>
              <a:t>scrolling</a:t>
            </a:r>
            <a:r>
              <a:rPr lang="nl-NL" dirty="0"/>
              <a:t>: </a:t>
            </a:r>
          </a:p>
          <a:p>
            <a:pPr lvl="3"/>
            <a:r>
              <a:rPr lang="nl-NL" dirty="0"/>
              <a:t>bepaalt of schuifbalken moeten worden weergegeven binnen de </a:t>
            </a:r>
            <a:r>
              <a:rPr lang="nl-NL" dirty="0" err="1"/>
              <a:t>iframe</a:t>
            </a:r>
            <a:r>
              <a:rPr lang="nl-NL" dirty="0"/>
              <a:t> als de ingesloten inhoud groter is dan de grootte van de </a:t>
            </a:r>
            <a:r>
              <a:rPr lang="nl-NL" dirty="0" err="1"/>
              <a:t>iframe</a:t>
            </a:r>
            <a:r>
              <a:rPr lang="nl-NL" dirty="0"/>
              <a:t>. </a:t>
            </a:r>
          </a:p>
          <a:p>
            <a:pPr lvl="3"/>
            <a:r>
              <a:rPr lang="nl-NL" dirty="0"/>
              <a:t>De waarden kunnen zijn: "yes", "no" en "auto“.</a:t>
            </a:r>
          </a:p>
          <a:p>
            <a:pPr lvl="1"/>
            <a:r>
              <a:rPr lang="nl-NL" dirty="0"/>
              <a:t>Voorbeeld:</a:t>
            </a:r>
          </a:p>
          <a:p>
            <a:pPr marL="914400" lvl="2" indent="0">
              <a:buNone/>
            </a:pPr>
            <a:r>
              <a:rPr lang="en-US" sz="1700" dirty="0">
                <a:solidFill>
                  <a:srgbClr val="808080"/>
                </a:solidFill>
                <a:latin typeface="Consolas" panose="020B0609020204030204" pitchFamily="49" charset="0"/>
              </a:rPr>
              <a:t>&lt;</a:t>
            </a:r>
            <a:r>
              <a:rPr lang="en-US" sz="1700" dirty="0" err="1">
                <a:solidFill>
                  <a:srgbClr val="569CD6"/>
                </a:solidFill>
                <a:latin typeface="Consolas" panose="020B0609020204030204" pitchFamily="49" charset="0"/>
              </a:rPr>
              <a:t>iframe</a:t>
            </a:r>
            <a:r>
              <a:rPr lang="en-US" sz="1700" dirty="0">
                <a:solidFill>
                  <a:srgbClr val="D4D4D4"/>
                </a:solidFill>
                <a:latin typeface="Consolas" panose="020B0609020204030204" pitchFamily="49" charset="0"/>
              </a:rPr>
              <a:t> </a:t>
            </a:r>
            <a:r>
              <a:rPr lang="en-US" sz="1700" dirty="0">
                <a:solidFill>
                  <a:srgbClr val="9CDCFE"/>
                </a:solidFill>
                <a:latin typeface="Consolas" panose="020B0609020204030204" pitchFamily="49" charset="0"/>
              </a:rPr>
              <a:t>width</a:t>
            </a:r>
            <a:r>
              <a:rPr lang="en-US" sz="1700" dirty="0">
                <a:solidFill>
                  <a:srgbClr val="D4D4D4"/>
                </a:solidFill>
                <a:latin typeface="Consolas" panose="020B0609020204030204" pitchFamily="49" charset="0"/>
              </a:rPr>
              <a:t>=</a:t>
            </a:r>
            <a:r>
              <a:rPr lang="en-US" sz="1700" dirty="0">
                <a:solidFill>
                  <a:srgbClr val="CE9178"/>
                </a:solidFill>
                <a:latin typeface="Consolas" panose="020B0609020204030204" pitchFamily="49" charset="0"/>
              </a:rPr>
              <a:t>"560"</a:t>
            </a:r>
            <a:r>
              <a:rPr lang="en-US" sz="1700" dirty="0">
                <a:solidFill>
                  <a:srgbClr val="D4D4D4"/>
                </a:solidFill>
                <a:latin typeface="Consolas" panose="020B0609020204030204" pitchFamily="49" charset="0"/>
              </a:rPr>
              <a:t> </a:t>
            </a:r>
            <a:r>
              <a:rPr lang="en-US" sz="1700" dirty="0">
                <a:solidFill>
                  <a:srgbClr val="9CDCFE"/>
                </a:solidFill>
                <a:latin typeface="Consolas" panose="020B0609020204030204" pitchFamily="49" charset="0"/>
              </a:rPr>
              <a:t>height</a:t>
            </a:r>
            <a:r>
              <a:rPr lang="en-US" sz="1700" dirty="0">
                <a:solidFill>
                  <a:srgbClr val="D4D4D4"/>
                </a:solidFill>
                <a:latin typeface="Consolas" panose="020B0609020204030204" pitchFamily="49" charset="0"/>
              </a:rPr>
              <a:t>=</a:t>
            </a:r>
            <a:r>
              <a:rPr lang="en-US" sz="1700" dirty="0">
                <a:solidFill>
                  <a:srgbClr val="CE9178"/>
                </a:solidFill>
                <a:latin typeface="Consolas" panose="020B0609020204030204" pitchFamily="49" charset="0"/>
              </a:rPr>
              <a:t>"315"</a:t>
            </a:r>
            <a:r>
              <a:rPr lang="en-US" sz="1700" dirty="0">
                <a:solidFill>
                  <a:srgbClr val="D4D4D4"/>
                </a:solidFill>
                <a:latin typeface="Consolas" panose="020B0609020204030204" pitchFamily="49" charset="0"/>
              </a:rPr>
              <a:t> </a:t>
            </a:r>
            <a:r>
              <a:rPr lang="en-US" sz="1700" dirty="0" err="1">
                <a:solidFill>
                  <a:srgbClr val="9CDCFE"/>
                </a:solidFill>
                <a:latin typeface="Consolas" panose="020B0609020204030204" pitchFamily="49" charset="0"/>
              </a:rPr>
              <a:t>src</a:t>
            </a:r>
            <a:r>
              <a:rPr lang="en-US" sz="1700" dirty="0">
                <a:solidFill>
                  <a:srgbClr val="D4D4D4"/>
                </a:solidFill>
                <a:latin typeface="Consolas" panose="020B0609020204030204" pitchFamily="49" charset="0"/>
              </a:rPr>
              <a:t>=</a:t>
            </a:r>
            <a:r>
              <a:rPr lang="en-US" sz="1700" dirty="0">
                <a:solidFill>
                  <a:srgbClr val="CE9178"/>
                </a:solidFill>
                <a:latin typeface="Consolas" panose="020B0609020204030204" pitchFamily="49" charset="0"/>
              </a:rPr>
              <a:t>"https://www.youtube.com/embed/ocwnns57cYQ"</a:t>
            </a:r>
            <a:r>
              <a:rPr lang="en-US" sz="1700" dirty="0">
                <a:solidFill>
                  <a:srgbClr val="D4D4D4"/>
                </a:solidFill>
                <a:latin typeface="Consolas" panose="020B0609020204030204" pitchFamily="49" charset="0"/>
              </a:rPr>
              <a:t> </a:t>
            </a:r>
            <a:r>
              <a:rPr lang="en-US" sz="1700" dirty="0">
                <a:solidFill>
                  <a:srgbClr val="9CDCFE"/>
                </a:solidFill>
                <a:latin typeface="Consolas" panose="020B0609020204030204" pitchFamily="49" charset="0"/>
              </a:rPr>
              <a:t>frameborder</a:t>
            </a:r>
            <a:r>
              <a:rPr lang="en-US" sz="1700" dirty="0">
                <a:solidFill>
                  <a:srgbClr val="D4D4D4"/>
                </a:solidFill>
                <a:latin typeface="Consolas" panose="020B0609020204030204" pitchFamily="49" charset="0"/>
              </a:rPr>
              <a:t>=</a:t>
            </a:r>
            <a:r>
              <a:rPr lang="en-US" sz="1700" dirty="0">
                <a:solidFill>
                  <a:srgbClr val="CE9178"/>
                </a:solidFill>
                <a:latin typeface="Consolas" panose="020B0609020204030204" pitchFamily="49" charset="0"/>
              </a:rPr>
              <a:t>"0"</a:t>
            </a:r>
            <a:r>
              <a:rPr lang="en-US" sz="1700" dirty="0">
                <a:solidFill>
                  <a:srgbClr val="D4D4D4"/>
                </a:solidFill>
                <a:latin typeface="Consolas" panose="020B0609020204030204" pitchFamily="49" charset="0"/>
              </a:rPr>
              <a:t> </a:t>
            </a:r>
            <a:r>
              <a:rPr lang="en-US" sz="1700" dirty="0" err="1">
                <a:solidFill>
                  <a:srgbClr val="9CDCFE"/>
                </a:solidFill>
                <a:latin typeface="Consolas" panose="020B0609020204030204" pitchFamily="49" charset="0"/>
              </a:rPr>
              <a:t>allowfullscreen</a:t>
            </a:r>
            <a:r>
              <a:rPr lang="en-US" sz="1700" dirty="0">
                <a:solidFill>
                  <a:srgbClr val="808080"/>
                </a:solidFill>
                <a:latin typeface="Consolas" panose="020B0609020204030204" pitchFamily="49" charset="0"/>
              </a:rPr>
              <a:t>&gt;&lt;/</a:t>
            </a:r>
            <a:r>
              <a:rPr lang="en-US" sz="1700" dirty="0" err="1">
                <a:solidFill>
                  <a:srgbClr val="569CD6"/>
                </a:solidFill>
                <a:latin typeface="Consolas" panose="020B0609020204030204" pitchFamily="49" charset="0"/>
              </a:rPr>
              <a:t>iframe</a:t>
            </a:r>
            <a:r>
              <a:rPr lang="en-US" sz="1700" dirty="0">
                <a:solidFill>
                  <a:srgbClr val="808080"/>
                </a:solidFill>
                <a:latin typeface="Consolas" panose="020B0609020204030204" pitchFamily="49" charset="0"/>
              </a:rPr>
              <a:t>&gt;</a:t>
            </a:r>
            <a:endParaRPr lang="en-US" sz="1700" dirty="0">
              <a:solidFill>
                <a:srgbClr val="D4D4D4"/>
              </a:solidFill>
              <a:latin typeface="Consolas" panose="020B0609020204030204" pitchFamily="49" charset="0"/>
            </a:endParaRPr>
          </a:p>
          <a:p>
            <a:pPr lvl="2"/>
            <a:endParaRPr lang="nl-NL" dirty="0"/>
          </a:p>
          <a:p>
            <a:pPr lvl="1"/>
            <a:endParaRPr lang="nl-NL" dirty="0"/>
          </a:p>
          <a:p>
            <a:pPr lvl="1"/>
            <a:endParaRPr lang="nl-BE" dirty="0"/>
          </a:p>
        </p:txBody>
      </p:sp>
    </p:spTree>
    <p:extLst>
      <p:ext uri="{BB962C8B-B14F-4D97-AF65-F5344CB8AC3E}">
        <p14:creationId xmlns:p14="http://schemas.microsoft.com/office/powerpoint/2010/main" val="25414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txEl>
                                              <p:pRg st="11" end="11"/>
                                            </p:txEl>
                                          </p:spTgt>
                                        </p:tgtEl>
                                        <p:attrNameLst>
                                          <p:attrName>style.visibility</p:attrName>
                                        </p:attrNameLst>
                                      </p:cBhvr>
                                      <p:to>
                                        <p:strVal val="visible"/>
                                      </p:to>
                                    </p:set>
                                    <p:animEffect transition="in" filter="fade">
                                      <p:cBhvr>
                                        <p:cTn id="56" dur="500"/>
                                        <p:tgtEl>
                                          <p:spTgt spid="5">
                                            <p:txEl>
                                              <p:pRg st="11" end="11"/>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xEl>
                                              <p:pRg st="13" end="13"/>
                                            </p:txEl>
                                          </p:spTgt>
                                        </p:tgtEl>
                                        <p:attrNameLst>
                                          <p:attrName>style.visibility</p:attrName>
                                        </p:attrNameLst>
                                      </p:cBhvr>
                                      <p:to>
                                        <p:strVal val="visible"/>
                                      </p:to>
                                    </p:set>
                                    <p:animEffect transition="in" filter="fade">
                                      <p:cBhvr>
                                        <p:cTn id="62" dur="500"/>
                                        <p:tgtEl>
                                          <p:spTgt spid="5">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txEl>
                                              <p:pRg st="14" end="14"/>
                                            </p:txEl>
                                          </p:spTgt>
                                        </p:tgtEl>
                                        <p:attrNameLst>
                                          <p:attrName>style.visibility</p:attrName>
                                        </p:attrNameLst>
                                      </p:cBhvr>
                                      <p:to>
                                        <p:strVal val="visible"/>
                                      </p:to>
                                    </p:set>
                                    <p:animEffect transition="in" filter="fade">
                                      <p:cBhvr>
                                        <p:cTn id="65" dur="500"/>
                                        <p:tgtEl>
                                          <p:spTgt spid="5">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txEl>
                                              <p:pRg st="15" end="15"/>
                                            </p:txEl>
                                          </p:spTgt>
                                        </p:tgtEl>
                                        <p:attrNameLst>
                                          <p:attrName>style.visibility</p:attrName>
                                        </p:attrNameLst>
                                      </p:cBhvr>
                                      <p:to>
                                        <p:strVal val="visible"/>
                                      </p:to>
                                    </p:set>
                                    <p:animEffect transition="in" filter="fade">
                                      <p:cBhvr>
                                        <p:cTn id="68"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46" r="784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Stijlen in HTML met CSS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21010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a:t>HTML: Werken met stijlen door middel van CSS</a:t>
            </a:r>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p:txBody>
          <a:bodyPr/>
          <a:lstStyle/>
          <a:p>
            <a:r>
              <a:rPr lang="nl-BE" dirty="0"/>
              <a:t>Een CSS </a:t>
            </a:r>
            <a:r>
              <a:rPr lang="nl-BE" dirty="0" err="1"/>
              <a:t>stylesheet</a:t>
            </a:r>
            <a:r>
              <a:rPr lang="nl-BE" dirty="0"/>
              <a:t> is een apart bestand waarin stijlen worden beschreven.</a:t>
            </a:r>
          </a:p>
          <a:p>
            <a:pPr lvl="1"/>
            <a:r>
              <a:rPr lang="nl-BE" dirty="0"/>
              <a:t>In een CSS bestand kan je </a:t>
            </a:r>
            <a:r>
              <a:rPr lang="nl-BE" dirty="0" err="1"/>
              <a:t>oa</a:t>
            </a:r>
            <a:r>
              <a:rPr lang="nl-BE" dirty="0"/>
              <a:t> kleuren veranderen, lettertypes selecteren, marges en afstanden definiëren, achtergronden toevoegen, …</a:t>
            </a:r>
          </a:p>
          <a:p>
            <a:pPr lvl="1"/>
            <a:r>
              <a:rPr lang="nl-BE" dirty="0"/>
              <a:t>Omdat CSS bestanden los staan van de HTML pagina, is het mogelijk om een volledig ander uitzicht en schikking te maken voor dezelfde html pagina.</a:t>
            </a:r>
          </a:p>
          <a:p>
            <a:r>
              <a:rPr lang="nl-BE" dirty="0"/>
              <a:t>CSS bestanden werden door W3C geïntroduceerd in 1996 als een web standaard.</a:t>
            </a:r>
          </a:p>
          <a:p>
            <a:pPr lvl="1"/>
            <a:r>
              <a:rPr lang="nl-BE" dirty="0"/>
              <a:t>Daarvoor werd een HTML document enkel opgemaakt met tags en elementen.</a:t>
            </a:r>
          </a:p>
          <a:p>
            <a:pPr lvl="1"/>
            <a:r>
              <a:rPr lang="nl-BE" dirty="0"/>
              <a:t>De huidige standaard is CSS3.</a:t>
            </a:r>
          </a:p>
          <a:p>
            <a:pPr lvl="1"/>
            <a:endParaRPr lang="nl-BE" dirty="0"/>
          </a:p>
        </p:txBody>
      </p:sp>
    </p:spTree>
    <p:extLst>
      <p:ext uri="{BB962C8B-B14F-4D97-AF65-F5344CB8AC3E}">
        <p14:creationId xmlns:p14="http://schemas.microsoft.com/office/powerpoint/2010/main" val="264112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a:t>Het gebruik van CSS</a:t>
            </a:r>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a:xfrm>
            <a:off x="537882" y="1165412"/>
            <a:ext cx="11152094" cy="5011551"/>
          </a:xfrm>
        </p:spPr>
        <p:txBody>
          <a:bodyPr/>
          <a:lstStyle/>
          <a:p>
            <a:r>
              <a:rPr lang="nl-BE" dirty="0"/>
              <a:t>Wanneer we elementen toevoegen aan een HTML pagina, biedt een </a:t>
            </a:r>
            <a:r>
              <a:rPr lang="nl-BE" dirty="0" err="1"/>
              <a:t>stylesheet</a:t>
            </a:r>
            <a:r>
              <a:rPr lang="nl-BE" dirty="0"/>
              <a:t> of </a:t>
            </a:r>
            <a:r>
              <a:rPr lang="nl-BE" dirty="0" err="1"/>
              <a:t>css</a:t>
            </a:r>
            <a:r>
              <a:rPr lang="nl-BE" dirty="0"/>
              <a:t> bestand, de </a:t>
            </a:r>
            <a:r>
              <a:rPr lang="nl-BE" dirty="0" err="1"/>
              <a:t>moglijkheid</a:t>
            </a:r>
            <a:r>
              <a:rPr lang="nl-BE" dirty="0"/>
              <a:t> om die elementen te stijlen.</a:t>
            </a:r>
          </a:p>
          <a:p>
            <a:r>
              <a:rPr lang="nl-BE" dirty="0"/>
              <a:t>We doen dit door middel van </a:t>
            </a:r>
            <a:r>
              <a:rPr lang="nl-BE" b="1" dirty="0" err="1"/>
              <a:t>selectors</a:t>
            </a:r>
            <a:r>
              <a:rPr lang="nl-BE" dirty="0"/>
              <a:t>.</a:t>
            </a:r>
          </a:p>
          <a:p>
            <a:pPr lvl="1"/>
            <a:r>
              <a:rPr lang="nl-BE" dirty="0"/>
              <a:t>We kunnen algemene </a:t>
            </a:r>
            <a:r>
              <a:rPr lang="nl-BE" dirty="0" err="1"/>
              <a:t>selectors</a:t>
            </a:r>
            <a:r>
              <a:rPr lang="nl-BE" dirty="0"/>
              <a:t> gebruiken die ervoor zorgen dat elk element binnen de HTML een bepaalde stijl krijgen.</a:t>
            </a:r>
          </a:p>
          <a:p>
            <a:pPr lvl="2"/>
            <a:r>
              <a:rPr lang="nl-BE" dirty="0"/>
              <a:t>Bijvoorbeeld voor alle &lt;h1&gt;,&lt;h2&gt;, &lt;p&gt;, … elementen</a:t>
            </a:r>
          </a:p>
          <a:p>
            <a:pPr lvl="1"/>
            <a:r>
              <a:rPr lang="nl-BE" dirty="0"/>
              <a:t>Via bepaalde attribuutwaarden zoals een </a:t>
            </a:r>
            <a:r>
              <a:rPr lang="nl-BE" dirty="0" err="1"/>
              <a:t>id</a:t>
            </a:r>
            <a:r>
              <a:rPr lang="nl-BE" dirty="0"/>
              <a:t> van een element of een class waarde kunnen we ook elementen selecteren.</a:t>
            </a:r>
          </a:p>
          <a:p>
            <a:pPr lvl="1"/>
            <a:r>
              <a:rPr lang="nl-BE" dirty="0"/>
              <a:t>Een </a:t>
            </a:r>
            <a:r>
              <a:rPr lang="nl-BE" dirty="0" err="1"/>
              <a:t>selector</a:t>
            </a:r>
            <a:r>
              <a:rPr lang="nl-BE" dirty="0"/>
              <a:t> kan ook een combinatie zijn van verschillende voorwaarden of herkenningspunten binnen de HTML die het mogelijk maken om bepaalde elementen te selecteren.</a:t>
            </a:r>
          </a:p>
          <a:p>
            <a:pPr lvl="2"/>
            <a:r>
              <a:rPr lang="nl-BE" dirty="0"/>
              <a:t>Bijvoorbeeld alle &lt;h1&gt; elementen van een bepaalde class.</a:t>
            </a:r>
          </a:p>
          <a:p>
            <a:pPr lvl="2"/>
            <a:endParaRPr lang="nl-BE" dirty="0"/>
          </a:p>
          <a:p>
            <a:pPr lvl="1"/>
            <a:endParaRPr lang="nl-BE" dirty="0"/>
          </a:p>
          <a:p>
            <a:pPr lvl="1"/>
            <a:endParaRPr lang="nl-BE" dirty="0"/>
          </a:p>
        </p:txBody>
      </p:sp>
    </p:spTree>
    <p:extLst>
      <p:ext uri="{BB962C8B-B14F-4D97-AF65-F5344CB8AC3E}">
        <p14:creationId xmlns:p14="http://schemas.microsoft.com/office/powerpoint/2010/main" val="163896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1434272" cy="794204"/>
          </a:xfrm>
        </p:spPr>
        <p:txBody>
          <a:bodyPr/>
          <a:lstStyle/>
          <a:p>
            <a:r>
              <a:rPr lang="nl-BE" dirty="0"/>
              <a:t>Internet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Het internet is gebaseerd op protocollen die ervoor zorgen dat computers gegevens met elkaar kunnen uitwisselen.</a:t>
            </a:r>
          </a:p>
          <a:p>
            <a:r>
              <a:rPr lang="nl-BE" dirty="0"/>
              <a:t>De protocollen die internet gebruikt noemen we de Internet Protocol Suite.</a:t>
            </a:r>
          </a:p>
          <a:p>
            <a:r>
              <a:rPr lang="nl-BE" dirty="0"/>
              <a:t>Het bekendste lid van de Internet Protocol Suite is ongetwijfeld het TCP/IP protocol (Transmission Control Protocol </a:t>
            </a:r>
            <a:r>
              <a:rPr lang="nl-BE" dirty="0" err="1"/>
              <a:t>and</a:t>
            </a:r>
            <a:r>
              <a:rPr lang="nl-BE" dirty="0"/>
              <a:t> Internet Protocol) ontworpen in 1973.</a:t>
            </a:r>
          </a:p>
          <a:p>
            <a:r>
              <a:rPr lang="nl-BE" dirty="0"/>
              <a:t>De </a:t>
            </a:r>
            <a:r>
              <a:rPr lang="nl-BE" dirty="0" err="1"/>
              <a:t>layers</a:t>
            </a:r>
            <a:r>
              <a:rPr lang="nl-BE" dirty="0"/>
              <a:t> van het Internet Protocol Suite :</a:t>
            </a:r>
          </a:p>
        </p:txBody>
      </p:sp>
      <p:grpSp>
        <p:nvGrpSpPr>
          <p:cNvPr id="40" name="Group 39">
            <a:extLst>
              <a:ext uri="{FF2B5EF4-FFF2-40B4-BE49-F238E27FC236}">
                <a16:creationId xmlns:a16="http://schemas.microsoft.com/office/drawing/2014/main" id="{B657E74E-40BD-406D-A06B-04B5FD1D7643}"/>
              </a:ext>
            </a:extLst>
          </p:cNvPr>
          <p:cNvGrpSpPr/>
          <p:nvPr/>
        </p:nvGrpSpPr>
        <p:grpSpPr>
          <a:xfrm>
            <a:off x="398804" y="4213782"/>
            <a:ext cx="2545237" cy="2366128"/>
            <a:chOff x="933254" y="4213782"/>
            <a:chExt cx="2545237" cy="2366128"/>
          </a:xfrm>
        </p:grpSpPr>
        <p:sp>
          <p:nvSpPr>
            <p:cNvPr id="5" name="Rectangle: Rounded Corners 4">
              <a:extLst>
                <a:ext uri="{FF2B5EF4-FFF2-40B4-BE49-F238E27FC236}">
                  <a16:creationId xmlns:a16="http://schemas.microsoft.com/office/drawing/2014/main" id="{288A6DC0-371F-4618-A611-830866C3115D}"/>
                </a:ext>
              </a:extLst>
            </p:cNvPr>
            <p:cNvSpPr/>
            <p:nvPr/>
          </p:nvSpPr>
          <p:spPr>
            <a:xfrm>
              <a:off x="933254"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8FEC247-CB2A-42E9-8E75-23ECFB903A83}"/>
                </a:ext>
              </a:extLst>
            </p:cNvPr>
            <p:cNvSpPr txBox="1"/>
            <p:nvPr/>
          </p:nvSpPr>
          <p:spPr>
            <a:xfrm>
              <a:off x="1150071"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Application layer</a:t>
              </a:r>
            </a:p>
          </p:txBody>
        </p:sp>
        <p:sp>
          <p:nvSpPr>
            <p:cNvPr id="7" name="TextBox 6">
              <a:extLst>
                <a:ext uri="{FF2B5EF4-FFF2-40B4-BE49-F238E27FC236}">
                  <a16:creationId xmlns:a16="http://schemas.microsoft.com/office/drawing/2014/main" id="{BF483EA9-5519-41CE-9FFA-4E393AA9D9F1}"/>
                </a:ext>
              </a:extLst>
            </p:cNvPr>
            <p:cNvSpPr txBox="1"/>
            <p:nvPr/>
          </p:nvSpPr>
          <p:spPr>
            <a:xfrm>
              <a:off x="1150071" y="4736441"/>
              <a:ext cx="212103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472C0FEA-EADD-4EB8-8689-71AB8DCEE4E7}"/>
              </a:ext>
            </a:extLst>
          </p:cNvPr>
          <p:cNvGrpSpPr/>
          <p:nvPr/>
        </p:nvGrpSpPr>
        <p:grpSpPr>
          <a:xfrm>
            <a:off x="3242645" y="4213782"/>
            <a:ext cx="2545237" cy="2366128"/>
            <a:chOff x="3817988" y="4213782"/>
            <a:chExt cx="2545237" cy="2366128"/>
          </a:xfrm>
        </p:grpSpPr>
        <p:sp>
          <p:nvSpPr>
            <p:cNvPr id="28" name="Rectangle: Rounded Corners 27">
              <a:extLst>
                <a:ext uri="{FF2B5EF4-FFF2-40B4-BE49-F238E27FC236}">
                  <a16:creationId xmlns:a16="http://schemas.microsoft.com/office/drawing/2014/main" id="{A6A38E9B-6283-48F8-BCA7-E2B8340072FE}"/>
                </a:ext>
              </a:extLst>
            </p:cNvPr>
            <p:cNvSpPr/>
            <p:nvPr/>
          </p:nvSpPr>
          <p:spPr>
            <a:xfrm>
              <a:off x="3817988"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E17B79DB-6E52-46C0-A810-92DBFF187905}"/>
                </a:ext>
              </a:extLst>
            </p:cNvPr>
            <p:cNvSpPr txBox="1"/>
            <p:nvPr/>
          </p:nvSpPr>
          <p:spPr>
            <a:xfrm>
              <a:off x="4034805"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Link layer</a:t>
              </a:r>
            </a:p>
          </p:txBody>
        </p:sp>
        <p:sp>
          <p:nvSpPr>
            <p:cNvPr id="30" name="TextBox 29">
              <a:extLst>
                <a:ext uri="{FF2B5EF4-FFF2-40B4-BE49-F238E27FC236}">
                  <a16:creationId xmlns:a16="http://schemas.microsoft.com/office/drawing/2014/main" id="{71E6AAF0-AC59-4170-89A6-781781A3C753}"/>
                </a:ext>
              </a:extLst>
            </p:cNvPr>
            <p:cNvSpPr txBox="1"/>
            <p:nvPr/>
          </p:nvSpPr>
          <p:spPr>
            <a:xfrm>
              <a:off x="4034805" y="4736441"/>
              <a:ext cx="212103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Wifi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2BBF455-0E40-47FF-95A0-1B269AB45AE2}"/>
              </a:ext>
            </a:extLst>
          </p:cNvPr>
          <p:cNvGrpSpPr/>
          <p:nvPr/>
        </p:nvGrpSpPr>
        <p:grpSpPr>
          <a:xfrm>
            <a:off x="6086486" y="4213724"/>
            <a:ext cx="2545237" cy="2366128"/>
            <a:chOff x="6702722" y="4213724"/>
            <a:chExt cx="2545237" cy="2366128"/>
          </a:xfrm>
        </p:grpSpPr>
        <p:sp>
          <p:nvSpPr>
            <p:cNvPr id="31" name="Rectangle: Rounded Corners 30">
              <a:extLst>
                <a:ext uri="{FF2B5EF4-FFF2-40B4-BE49-F238E27FC236}">
                  <a16:creationId xmlns:a16="http://schemas.microsoft.com/office/drawing/2014/main" id="{4F492EB1-B9DB-4E59-9882-03239D707A0A}"/>
                </a:ext>
              </a:extLst>
            </p:cNvPr>
            <p:cNvSpPr/>
            <p:nvPr/>
          </p:nvSpPr>
          <p:spPr>
            <a:xfrm>
              <a:off x="6702722"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63D31E8-33D5-42FF-A55D-A491000CE212}"/>
                </a:ext>
              </a:extLst>
            </p:cNvPr>
            <p:cNvSpPr txBox="1"/>
            <p:nvPr/>
          </p:nvSpPr>
          <p:spPr>
            <a:xfrm>
              <a:off x="6919539"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Transport layer</a:t>
              </a:r>
            </a:p>
          </p:txBody>
        </p:sp>
        <p:sp>
          <p:nvSpPr>
            <p:cNvPr id="33" name="TextBox 32">
              <a:extLst>
                <a:ext uri="{FF2B5EF4-FFF2-40B4-BE49-F238E27FC236}">
                  <a16:creationId xmlns:a16="http://schemas.microsoft.com/office/drawing/2014/main" id="{1CAB7D73-1025-40C4-9CA6-FB7D43BDA30B}"/>
                </a:ext>
              </a:extLst>
            </p:cNvPr>
            <p:cNvSpPr txBox="1"/>
            <p:nvPr/>
          </p:nvSpPr>
          <p:spPr>
            <a:xfrm>
              <a:off x="6919539"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UDP</a:t>
              </a:r>
            </a:p>
          </p:txBody>
        </p:sp>
      </p:grpSp>
      <p:grpSp>
        <p:nvGrpSpPr>
          <p:cNvPr id="37" name="Group 36">
            <a:extLst>
              <a:ext uri="{FF2B5EF4-FFF2-40B4-BE49-F238E27FC236}">
                <a16:creationId xmlns:a16="http://schemas.microsoft.com/office/drawing/2014/main" id="{5396AC6B-18AD-4888-908F-E8E4EF55D2C9}"/>
              </a:ext>
            </a:extLst>
          </p:cNvPr>
          <p:cNvGrpSpPr/>
          <p:nvPr/>
        </p:nvGrpSpPr>
        <p:grpSpPr>
          <a:xfrm>
            <a:off x="8930326" y="4213724"/>
            <a:ext cx="2545237" cy="2366128"/>
            <a:chOff x="9464776" y="4213724"/>
            <a:chExt cx="2545237" cy="2366128"/>
          </a:xfrm>
        </p:grpSpPr>
        <p:sp>
          <p:nvSpPr>
            <p:cNvPr id="34" name="Rectangle: Rounded Corners 33">
              <a:extLst>
                <a:ext uri="{FF2B5EF4-FFF2-40B4-BE49-F238E27FC236}">
                  <a16:creationId xmlns:a16="http://schemas.microsoft.com/office/drawing/2014/main" id="{7CB09277-4BE3-40FF-AB5A-A3EE64EF24F2}"/>
                </a:ext>
              </a:extLst>
            </p:cNvPr>
            <p:cNvSpPr/>
            <p:nvPr/>
          </p:nvSpPr>
          <p:spPr>
            <a:xfrm>
              <a:off x="9464776"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F8CE23F-CAAE-46B1-9A52-0CA1932DB12D}"/>
                </a:ext>
              </a:extLst>
            </p:cNvPr>
            <p:cNvSpPr txBox="1"/>
            <p:nvPr/>
          </p:nvSpPr>
          <p:spPr>
            <a:xfrm>
              <a:off x="9681593"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Internet layer</a:t>
              </a:r>
            </a:p>
          </p:txBody>
        </p:sp>
        <p:sp>
          <p:nvSpPr>
            <p:cNvPr id="36" name="TextBox 35">
              <a:extLst>
                <a:ext uri="{FF2B5EF4-FFF2-40B4-BE49-F238E27FC236}">
                  <a16:creationId xmlns:a16="http://schemas.microsoft.com/office/drawing/2014/main" id="{1BF420F2-2BDF-439A-B2D1-A618634D3690}"/>
                </a:ext>
              </a:extLst>
            </p:cNvPr>
            <p:cNvSpPr txBox="1"/>
            <p:nvPr/>
          </p:nvSpPr>
          <p:spPr>
            <a:xfrm>
              <a:off x="9681593"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IPv4</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IPv6</a:t>
              </a:r>
            </a:p>
          </p:txBody>
        </p:sp>
      </p:grpSp>
      <p:sp>
        <p:nvSpPr>
          <p:cNvPr id="41" name="Arrow: Right 40">
            <a:extLst>
              <a:ext uri="{FF2B5EF4-FFF2-40B4-BE49-F238E27FC236}">
                <a16:creationId xmlns:a16="http://schemas.microsoft.com/office/drawing/2014/main" id="{2865F3CE-9B0C-4FB9-886E-AB8B63233E5C}"/>
              </a:ext>
            </a:extLst>
          </p:cNvPr>
          <p:cNvSpPr/>
          <p:nvPr/>
        </p:nvSpPr>
        <p:spPr>
          <a:xfrm flipH="1">
            <a:off x="292242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3A14B738-9BC1-444B-8A1E-A351A0AAB73E}"/>
              </a:ext>
            </a:extLst>
          </p:cNvPr>
          <p:cNvSpPr/>
          <p:nvPr/>
        </p:nvSpPr>
        <p:spPr>
          <a:xfrm flipH="1">
            <a:off x="579730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EFC57255-ACBE-496F-8294-1C9BA7BAF00D}"/>
              </a:ext>
            </a:extLst>
          </p:cNvPr>
          <p:cNvSpPr/>
          <p:nvPr/>
        </p:nvSpPr>
        <p:spPr>
          <a:xfrm flipH="1">
            <a:off x="8592543"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1+#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1+#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P spid="42" grpId="0" animBg="1"/>
      <p:bldP spid="4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125507"/>
            <a:ext cx="10515600" cy="669699"/>
          </a:xfrm>
        </p:spPr>
        <p:txBody>
          <a:bodyPr>
            <a:normAutofit fontScale="90000"/>
          </a:bodyPr>
          <a:lstStyle/>
          <a:p>
            <a:r>
              <a:rPr lang="nl-BE" dirty="0"/>
              <a:t>Het gebruik van CSS</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519953" y="977154"/>
            <a:ext cx="11412071" cy="5755340"/>
          </a:xfrm>
        </p:spPr>
        <p:txBody>
          <a:bodyPr>
            <a:normAutofit/>
          </a:bodyPr>
          <a:lstStyle/>
          <a:p>
            <a:r>
              <a:rPr lang="nl-BE" dirty="0"/>
              <a:t>Wanneer we een element hebben geselecteerd in de </a:t>
            </a:r>
            <a:r>
              <a:rPr lang="nl-BE" dirty="0" err="1"/>
              <a:t>css</a:t>
            </a:r>
            <a:r>
              <a:rPr lang="nl-BE" dirty="0"/>
              <a:t> file, kunnen we de stijl van de elementen aanpassen.</a:t>
            </a:r>
          </a:p>
          <a:p>
            <a:r>
              <a:rPr lang="nl-BE" dirty="0"/>
              <a:t>Dit doen we door de gewenste stijlen te beschrijven binnen de scope van deze </a:t>
            </a:r>
            <a:r>
              <a:rPr lang="nl-BE" dirty="0" err="1"/>
              <a:t>selector</a:t>
            </a:r>
            <a:r>
              <a:rPr lang="nl-BE" dirty="0"/>
              <a:t>.</a:t>
            </a:r>
          </a:p>
          <a:p>
            <a:pPr lvl="1"/>
            <a:r>
              <a:rPr lang="nl-BE" dirty="0"/>
              <a:t>Een scope start met een open accolade ‘{‘ en eindigt met een sluit accolade teken ‘}’.</a:t>
            </a:r>
          </a:p>
          <a:p>
            <a:pPr lvl="1"/>
            <a:r>
              <a:rPr lang="nl-BE" dirty="0"/>
              <a:t>Daarna beschrijven we een stijl eigenschap gevolgd door een ‘:’ en de waarde.</a:t>
            </a:r>
          </a:p>
          <a:p>
            <a:pPr lvl="1"/>
            <a:r>
              <a:rPr lang="nl-BE" dirty="0"/>
              <a:t>We sluiten elke eigenschap beschrijvingsregel af met een ‘;’</a:t>
            </a:r>
          </a:p>
          <a:p>
            <a:r>
              <a:rPr lang="nl-BE" dirty="0"/>
              <a:t>De vorm van een </a:t>
            </a:r>
            <a:r>
              <a:rPr lang="nl-BE" dirty="0" err="1"/>
              <a:t>css</a:t>
            </a:r>
            <a:r>
              <a:rPr lang="nl-BE" dirty="0"/>
              <a:t> stijlregel is dus </a:t>
            </a:r>
          </a:p>
          <a:p>
            <a:endParaRPr lang="nl-BE" dirty="0"/>
          </a:p>
          <a:p>
            <a:pPr marL="457200" lvl="1" indent="0">
              <a:buNone/>
            </a:pPr>
            <a:r>
              <a:rPr lang="nl-BE" dirty="0"/>
              <a:t>&lt;</a:t>
            </a:r>
            <a:r>
              <a:rPr lang="nl-BE" dirty="0" err="1"/>
              <a:t>Selector</a:t>
            </a:r>
            <a:r>
              <a:rPr lang="nl-BE" dirty="0"/>
              <a:t>&gt; {</a:t>
            </a:r>
          </a:p>
          <a:p>
            <a:pPr marL="457200" lvl="1" indent="0">
              <a:buNone/>
            </a:pPr>
            <a:r>
              <a:rPr lang="nl-BE" dirty="0"/>
              <a:t>  &lt;Eigenschap&gt; : &lt;waarde&gt;;</a:t>
            </a:r>
          </a:p>
          <a:p>
            <a:pPr marL="457200" lvl="1" indent="0">
              <a:buNone/>
            </a:pPr>
            <a:r>
              <a:rPr lang="nl-BE" dirty="0"/>
              <a:t>  …</a:t>
            </a:r>
          </a:p>
          <a:p>
            <a:pPr marL="457200" lvl="1" indent="0">
              <a:buNone/>
            </a:pPr>
            <a:r>
              <a:rPr lang="nl-BE" dirty="0"/>
              <a:t>}</a:t>
            </a:r>
          </a:p>
          <a:p>
            <a:pPr lvl="1"/>
            <a:endParaRPr lang="nl-BE" dirty="0"/>
          </a:p>
        </p:txBody>
      </p:sp>
      <p:pic>
        <p:nvPicPr>
          <p:cNvPr id="4" name="Picture 3" descr="A screen shot of a computer program&#10;&#10;Description automatically generated">
            <a:extLst>
              <a:ext uri="{FF2B5EF4-FFF2-40B4-BE49-F238E27FC236}">
                <a16:creationId xmlns:a16="http://schemas.microsoft.com/office/drawing/2014/main" id="{370B5C75-A526-992A-590B-90C0F0467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713" y="4772497"/>
            <a:ext cx="2432237" cy="1589382"/>
          </a:xfrm>
          <a:prstGeom prst="rect">
            <a:avLst/>
          </a:prstGeom>
        </p:spPr>
      </p:pic>
    </p:spTree>
    <p:extLst>
      <p:ext uri="{BB962C8B-B14F-4D97-AF65-F5344CB8AC3E}">
        <p14:creationId xmlns:p14="http://schemas.microsoft.com/office/powerpoint/2010/main" val="253563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500"/>
                                        <p:tgtEl>
                                          <p:spTgt spid="5">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10" end="10"/>
                                            </p:txEl>
                                          </p:spTgt>
                                        </p:tgtEl>
                                        <p:attrNameLst>
                                          <p:attrName>style.visibility</p:attrName>
                                        </p:attrNameLst>
                                      </p:cBhvr>
                                      <p:to>
                                        <p:strVal val="visible"/>
                                      </p:to>
                                    </p:set>
                                    <p:animEffect transition="in" filter="fade">
                                      <p:cBhvr>
                                        <p:cTn id="44" dur="500"/>
                                        <p:tgtEl>
                                          <p:spTgt spid="5">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554736" y="0"/>
            <a:ext cx="10515600" cy="669699"/>
          </a:xfrm>
        </p:spPr>
        <p:txBody>
          <a:bodyPr>
            <a:normAutofit fontScale="90000"/>
          </a:bodyPr>
          <a:lstStyle/>
          <a:p>
            <a:r>
              <a:rPr lang="nl-BE" dirty="0"/>
              <a:t>Het gebruik van CSS</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475488" y="669699"/>
            <a:ext cx="11375136" cy="5959701"/>
          </a:xfrm>
        </p:spPr>
        <p:txBody>
          <a:bodyPr>
            <a:normAutofit/>
          </a:bodyPr>
          <a:lstStyle/>
          <a:p>
            <a:r>
              <a:rPr lang="nl-NL" dirty="0"/>
              <a:t>In CSS kunnen stijlelementen op verschillende plaatsen binnen een HTML-document worden geplaatst.</a:t>
            </a:r>
          </a:p>
          <a:p>
            <a:pPr lvl="1"/>
            <a:r>
              <a:rPr lang="nl-NL" dirty="0"/>
              <a:t>De plaatsing kan van invloed zijn op hoe </a:t>
            </a:r>
            <a:r>
              <a:rPr lang="nl-NL" dirty="0" err="1"/>
              <a:t>cascading</a:t>
            </a:r>
            <a:r>
              <a:rPr lang="nl-NL" dirty="0"/>
              <a:t> werkt!</a:t>
            </a:r>
          </a:p>
          <a:p>
            <a:r>
              <a:rPr lang="nl-NL" dirty="0"/>
              <a:t>De locaties waar je CSS-stijlelementen kunt plaatsen:</a:t>
            </a:r>
          </a:p>
          <a:p>
            <a:pPr lvl="1"/>
            <a:r>
              <a:rPr lang="nl-NL" b="1" dirty="0" err="1"/>
              <a:t>Inline</a:t>
            </a:r>
            <a:r>
              <a:rPr lang="nl-NL" b="1" dirty="0"/>
              <a:t>-stijlen</a:t>
            </a:r>
            <a:r>
              <a:rPr lang="nl-NL" dirty="0"/>
              <a:t>: </a:t>
            </a:r>
          </a:p>
          <a:p>
            <a:pPr lvl="2"/>
            <a:r>
              <a:rPr lang="nl-NL" dirty="0" err="1"/>
              <a:t>Inline</a:t>
            </a:r>
            <a:r>
              <a:rPr lang="nl-NL" dirty="0"/>
              <a:t>-stijlen worden rechtstreeks toegepast op individuele HTML-elementen met behulp van het style-attribuut. </a:t>
            </a:r>
          </a:p>
          <a:p>
            <a:pPr lvl="2"/>
            <a:r>
              <a:rPr lang="nl-NL" dirty="0"/>
              <a:t>Deze stijlen hebben de hoogste prioriteit en zullen alle andere stijlen die op het element zijn toegepast overschrijven. </a:t>
            </a:r>
          </a:p>
          <a:p>
            <a:pPr lvl="1"/>
            <a:r>
              <a:rPr lang="nl-NL" b="1" dirty="0"/>
              <a:t>Interne stijlen</a:t>
            </a:r>
            <a:r>
              <a:rPr lang="nl-NL" dirty="0"/>
              <a:t>:</a:t>
            </a:r>
          </a:p>
          <a:p>
            <a:pPr lvl="2"/>
            <a:r>
              <a:rPr lang="nl-NL" dirty="0"/>
              <a:t>Deze worden geplaatst binnen het &lt;style&gt; element in de &lt;</a:t>
            </a:r>
            <a:r>
              <a:rPr lang="nl-NL" dirty="0" err="1"/>
              <a:t>head</a:t>
            </a:r>
            <a:r>
              <a:rPr lang="nl-NL" dirty="0"/>
              <a:t>&gt; sectie van een HTML-document.</a:t>
            </a:r>
          </a:p>
          <a:p>
            <a:pPr lvl="1"/>
            <a:r>
              <a:rPr lang="nl-BE" b="1" dirty="0"/>
              <a:t>Externe Stylesheets</a:t>
            </a:r>
            <a:r>
              <a:rPr lang="nl-BE" dirty="0"/>
              <a:t>:</a:t>
            </a:r>
          </a:p>
          <a:p>
            <a:pPr lvl="2"/>
            <a:r>
              <a:rPr lang="nl-NL" dirty="0"/>
              <a:t>Dit zijn aparte CSS-bestanden die aan een HTML-document worden gekoppeld met behulp van het &lt;link&gt;-element in de &lt;</a:t>
            </a:r>
            <a:r>
              <a:rPr lang="nl-NL" dirty="0" err="1"/>
              <a:t>head</a:t>
            </a:r>
            <a:r>
              <a:rPr lang="nl-NL" dirty="0"/>
              <a:t>&gt; sectie van de HTML.</a:t>
            </a:r>
          </a:p>
          <a:p>
            <a:pPr lvl="2"/>
            <a:r>
              <a:rPr lang="nl-NL" dirty="0"/>
              <a:t>Voorbeeld:</a:t>
            </a:r>
          </a:p>
          <a:p>
            <a:pPr lvl="3"/>
            <a:r>
              <a:rPr lang="nl-BE" dirty="0"/>
              <a:t>&lt;link rel="</a:t>
            </a:r>
            <a:r>
              <a:rPr lang="nl-BE" dirty="0" err="1"/>
              <a:t>stylesheet</a:t>
            </a:r>
            <a:r>
              <a:rPr lang="nl-BE" dirty="0"/>
              <a:t>" type="</a:t>
            </a:r>
            <a:r>
              <a:rPr lang="nl-BE" dirty="0" err="1"/>
              <a:t>text</a:t>
            </a:r>
            <a:r>
              <a:rPr lang="nl-BE" dirty="0"/>
              <a:t>/</a:t>
            </a:r>
            <a:r>
              <a:rPr lang="nl-BE" dirty="0" err="1"/>
              <a:t>css</a:t>
            </a:r>
            <a:r>
              <a:rPr lang="nl-BE" dirty="0"/>
              <a:t>" </a:t>
            </a:r>
            <a:r>
              <a:rPr lang="nl-BE" dirty="0" err="1"/>
              <a:t>href</a:t>
            </a:r>
            <a:r>
              <a:rPr lang="nl-BE" dirty="0"/>
              <a:t>="</a:t>
            </a:r>
            <a:r>
              <a:rPr lang="nl-BE" dirty="0" err="1"/>
              <a:t>styles</a:t>
            </a:r>
            <a:r>
              <a:rPr lang="nl-BE" dirty="0"/>
              <a:t>/main.css"&gt;</a:t>
            </a:r>
          </a:p>
        </p:txBody>
      </p:sp>
    </p:spTree>
    <p:extLst>
      <p:ext uri="{BB962C8B-B14F-4D97-AF65-F5344CB8AC3E}">
        <p14:creationId xmlns:p14="http://schemas.microsoft.com/office/powerpoint/2010/main" val="300562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765048" y="123607"/>
            <a:ext cx="10515600" cy="669699"/>
          </a:xfrm>
        </p:spPr>
        <p:txBody>
          <a:bodyPr>
            <a:normAutofit fontScale="90000"/>
          </a:bodyPr>
          <a:lstStyle/>
          <a:p>
            <a:r>
              <a:rPr lang="nl-BE" dirty="0"/>
              <a:t>CSS: Belangrijkheid en voorrang (</a:t>
            </a:r>
            <a:r>
              <a:rPr lang="en-US" dirty="0"/>
              <a:t>cascading</a:t>
            </a:r>
            <a:r>
              <a:rPr lang="nl-BE" dirty="0"/>
              <a:t>)</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48996" y="898299"/>
            <a:ext cx="11494008" cy="5836094"/>
          </a:xfrm>
        </p:spPr>
        <p:txBody>
          <a:bodyPr>
            <a:normAutofit lnSpcReduction="10000"/>
          </a:bodyPr>
          <a:lstStyle/>
          <a:p>
            <a:r>
              <a:rPr lang="nl-NL" dirty="0"/>
              <a:t>In CSS staat </a:t>
            </a:r>
            <a:r>
              <a:rPr lang="en-US" dirty="0"/>
              <a:t>'cascading</a:t>
            </a:r>
            <a:r>
              <a:rPr lang="nl-NL" dirty="0"/>
              <a:t>' voor de manier waarop stijlregels worden toegepast op HTML-elementen. </a:t>
            </a:r>
          </a:p>
          <a:p>
            <a:pPr lvl="1"/>
            <a:r>
              <a:rPr lang="nl-NL" dirty="0"/>
              <a:t>Het idee is dat meerdere stijlregels van toepassing kunnen zijn op een enkel HTML-element</a:t>
            </a:r>
          </a:p>
          <a:p>
            <a:pPr lvl="1"/>
            <a:r>
              <a:rPr lang="nl-NL" dirty="0"/>
              <a:t>CSS gebruikt een bepaalde volgorde om te bepalen welke stijlregel uiteindelijk wordt toegepast.</a:t>
            </a:r>
          </a:p>
          <a:p>
            <a:r>
              <a:rPr lang="nl-NL" dirty="0"/>
              <a:t>De ‘</a:t>
            </a:r>
            <a:r>
              <a:rPr lang="en-US" dirty="0"/>
              <a:t>cascading’</a:t>
            </a:r>
            <a:r>
              <a:rPr lang="nl-NL" dirty="0"/>
              <a:t> volgorde wordt bepaald door :</a:t>
            </a:r>
          </a:p>
          <a:p>
            <a:pPr lvl="1"/>
            <a:r>
              <a:rPr lang="nl-NL" dirty="0"/>
              <a:t>Specificiteit: </a:t>
            </a:r>
          </a:p>
          <a:p>
            <a:pPr lvl="2"/>
            <a:r>
              <a:rPr lang="nl-NL" dirty="0"/>
              <a:t>Elke stijlregel heeft een bepaalde specificiteit die aangeeft hoe specifiek die regel is ten opzichte van andere regels. Hoe hoger de specificiteit, hoe zwaarder de regel weegt bij het toepassen van stijlen.</a:t>
            </a:r>
          </a:p>
          <a:p>
            <a:pPr lvl="2"/>
            <a:r>
              <a:rPr lang="nl-NL" dirty="0"/>
              <a:t>Voorbeeld &lt;p&gt; en &lt;div class=“info”&gt; : De class info is meer specifiek als het &lt;P&gt; element.</a:t>
            </a:r>
          </a:p>
          <a:p>
            <a:pPr lvl="1"/>
            <a:r>
              <a:rPr lang="nl-NL" dirty="0"/>
              <a:t>Volgorde: </a:t>
            </a:r>
          </a:p>
          <a:p>
            <a:pPr lvl="2"/>
            <a:r>
              <a:rPr lang="nl-NL" dirty="0"/>
              <a:t>Als twee stijlregels dezelfde specificiteit hebben, wordt de volgorde waarin ze in het CSS-bestand voorkomen belangrijk. </a:t>
            </a:r>
          </a:p>
          <a:p>
            <a:pPr lvl="1"/>
            <a:r>
              <a:rPr lang="nl-NL" dirty="0"/>
              <a:t> </a:t>
            </a:r>
            <a:r>
              <a:rPr lang="nl-NL" b="1" dirty="0"/>
              <a:t>!important</a:t>
            </a:r>
            <a:r>
              <a:rPr lang="nl-NL" dirty="0"/>
              <a:t>: </a:t>
            </a:r>
          </a:p>
          <a:p>
            <a:pPr lvl="2"/>
            <a:r>
              <a:rPr lang="nl-NL" dirty="0"/>
              <a:t>Door !important toe te voegen aan een stijlregel, kan worden afgedwongen dat deze regel altijd wordt toegepast!</a:t>
            </a:r>
            <a:endParaRPr lang="nl-BE" dirty="0"/>
          </a:p>
        </p:txBody>
      </p:sp>
    </p:spTree>
    <p:extLst>
      <p:ext uri="{BB962C8B-B14F-4D97-AF65-F5344CB8AC3E}">
        <p14:creationId xmlns:p14="http://schemas.microsoft.com/office/powerpoint/2010/main" val="159837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160183"/>
            <a:ext cx="10515600" cy="669699"/>
          </a:xfrm>
        </p:spPr>
        <p:txBody>
          <a:bodyPr>
            <a:normAutofit fontScale="90000"/>
          </a:bodyPr>
          <a:lstStyle/>
          <a:p>
            <a:r>
              <a:rPr lang="nl-BE" dirty="0"/>
              <a:t>CSS: Werken met kleuren </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838200" y="829882"/>
            <a:ext cx="11012424" cy="5799518"/>
          </a:xfrm>
        </p:spPr>
        <p:txBody>
          <a:bodyPr>
            <a:normAutofit lnSpcReduction="10000"/>
          </a:bodyPr>
          <a:lstStyle/>
          <a:p>
            <a:r>
              <a:rPr lang="nl-NL" dirty="0"/>
              <a:t>In CSS kunnen kleuren worden gespecificeerd op verschillende manieren:</a:t>
            </a:r>
          </a:p>
          <a:p>
            <a:pPr lvl="1"/>
            <a:r>
              <a:rPr lang="nl-NL" dirty="0"/>
              <a:t>Naam van de kleur: </a:t>
            </a:r>
          </a:p>
          <a:p>
            <a:pPr lvl="2"/>
            <a:r>
              <a:rPr lang="nl-NL" dirty="0"/>
              <a:t>Er zijn enkele standaardkleurnamen zoals "red", "blue", "green", enz.</a:t>
            </a:r>
          </a:p>
          <a:p>
            <a:r>
              <a:rPr lang="nl-BE" dirty="0"/>
              <a:t>Hexadecimale notatie:</a:t>
            </a:r>
          </a:p>
          <a:p>
            <a:pPr lvl="1"/>
            <a:r>
              <a:rPr lang="nl-BE" dirty="0"/>
              <a:t>We kunnen een 6 karakter notatie gebruiken of een afgekorte 3 karakter notatie.</a:t>
            </a:r>
          </a:p>
          <a:p>
            <a:pPr lvl="1"/>
            <a:r>
              <a:rPr lang="nl-BE" dirty="0"/>
              <a:t>Elk paar staat voor een kleur in de Red, Green, Blue notatie.  </a:t>
            </a:r>
          </a:p>
          <a:p>
            <a:pPr lvl="1"/>
            <a:r>
              <a:rPr lang="nl-BE" dirty="0"/>
              <a:t>Bijvoorbeeld: #FF0000 voor rood, maar #F00 ook.</a:t>
            </a:r>
          </a:p>
          <a:p>
            <a:r>
              <a:rPr lang="nl-NL" dirty="0"/>
              <a:t>RGB-functie: </a:t>
            </a:r>
          </a:p>
          <a:p>
            <a:pPr lvl="1"/>
            <a:r>
              <a:rPr lang="nl-NL" dirty="0"/>
              <a:t>Dit staat voor Red, Green, Blue. Het wordt geschreven als </a:t>
            </a:r>
            <a:r>
              <a:rPr lang="nl-NL" dirty="0" err="1"/>
              <a:t>rgb</a:t>
            </a:r>
            <a:r>
              <a:rPr lang="nl-NL" dirty="0"/>
              <a:t>(red, green, blue), waarbij elk van de drie waarden een getal tussen 0 en 255 is.</a:t>
            </a:r>
          </a:p>
          <a:p>
            <a:r>
              <a:rPr lang="nl-NL" dirty="0"/>
              <a:t>RGBA-functie: </a:t>
            </a:r>
          </a:p>
          <a:p>
            <a:pPr lvl="1"/>
            <a:r>
              <a:rPr lang="nl-NL" dirty="0"/>
              <a:t>Dit is vergelijkbaar met RGB, maar met een extra parameter voor de dekking (</a:t>
            </a:r>
            <a:r>
              <a:rPr lang="nl-NL" dirty="0" err="1"/>
              <a:t>alpha</a:t>
            </a:r>
            <a:r>
              <a:rPr lang="nl-NL" dirty="0"/>
              <a:t>) van de kleur), waarbij </a:t>
            </a:r>
            <a:r>
              <a:rPr lang="nl-NL" dirty="0" err="1"/>
              <a:t>alpha</a:t>
            </a:r>
            <a:r>
              <a:rPr lang="nl-NL" dirty="0"/>
              <a:t> een waarde tussen 0 (volledig transparant) en 1 (volledig ondoorzichtig) is</a:t>
            </a:r>
          </a:p>
          <a:p>
            <a:pPr lvl="1"/>
            <a:r>
              <a:rPr lang="nl-NL" dirty="0"/>
              <a:t>Het wordt geschreven als </a:t>
            </a:r>
            <a:r>
              <a:rPr lang="nl-NL" dirty="0" err="1"/>
              <a:t>rgba</a:t>
            </a:r>
            <a:r>
              <a:rPr lang="nl-NL" dirty="0"/>
              <a:t>(red, green, blue, </a:t>
            </a:r>
            <a:r>
              <a:rPr lang="nl-NL" dirty="0" err="1"/>
              <a:t>alpha</a:t>
            </a:r>
            <a:r>
              <a:rPr lang="nl-NL" dirty="0"/>
              <a:t>).</a:t>
            </a:r>
            <a:endParaRPr lang="nl-BE" dirty="0"/>
          </a:p>
        </p:txBody>
      </p:sp>
    </p:spTree>
    <p:extLst>
      <p:ext uri="{BB962C8B-B14F-4D97-AF65-F5344CB8AC3E}">
        <p14:creationId xmlns:p14="http://schemas.microsoft.com/office/powerpoint/2010/main" val="382164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fade">
                                      <p:cBhvr>
                                        <p:cTn id="43" dur="500"/>
                                        <p:tgtEl>
                                          <p:spTgt spid="5">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87031"/>
            <a:ext cx="10515600" cy="669699"/>
          </a:xfrm>
        </p:spPr>
        <p:txBody>
          <a:bodyPr>
            <a:normAutofit fontScale="90000"/>
          </a:bodyPr>
          <a:lstStyle/>
          <a:p>
            <a:r>
              <a:rPr lang="nl-BE" dirty="0"/>
              <a:t>CSS: Grootte instellen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502920" y="896111"/>
            <a:ext cx="11347704" cy="5874857"/>
          </a:xfrm>
        </p:spPr>
        <p:txBody>
          <a:bodyPr>
            <a:normAutofit lnSpcReduction="10000"/>
          </a:bodyPr>
          <a:lstStyle/>
          <a:p>
            <a:r>
              <a:rPr lang="nl-BE" dirty="0"/>
              <a:t>Om groottes in te stellen kunnen we absolute waarden of relatieve waarden gebruiken in CSS.</a:t>
            </a:r>
          </a:p>
          <a:p>
            <a:pPr lvl="1"/>
            <a:r>
              <a:rPr lang="nl-BE" dirty="0"/>
              <a:t>Absolute waarden:</a:t>
            </a:r>
          </a:p>
          <a:p>
            <a:pPr lvl="2"/>
            <a:r>
              <a:rPr lang="nl-BE" dirty="0"/>
              <a:t>In pixels:</a:t>
            </a:r>
          </a:p>
          <a:p>
            <a:pPr lvl="3"/>
            <a:r>
              <a:rPr lang="nl-BE" dirty="0"/>
              <a:t>Hiervoor plaatsen we </a:t>
            </a:r>
            <a:r>
              <a:rPr lang="nl-BE" dirty="0" err="1"/>
              <a:t>px</a:t>
            </a:r>
            <a:r>
              <a:rPr lang="nl-BE" dirty="0"/>
              <a:t> achter de grootte in pixels</a:t>
            </a:r>
          </a:p>
          <a:p>
            <a:pPr lvl="3"/>
            <a:r>
              <a:rPr lang="nl-BE" dirty="0"/>
              <a:t>Bijvoorbeeld:	</a:t>
            </a:r>
            <a:r>
              <a:rPr lang="nl-BE" dirty="0" err="1"/>
              <a:t>height</a:t>
            </a:r>
            <a:r>
              <a:rPr lang="nl-BE" dirty="0"/>
              <a:t>: 100px;</a:t>
            </a:r>
          </a:p>
          <a:p>
            <a:pPr lvl="2"/>
            <a:r>
              <a:rPr lang="nl-BE" dirty="0"/>
              <a:t>In centimeter of in inch:</a:t>
            </a:r>
          </a:p>
          <a:p>
            <a:pPr lvl="3"/>
            <a:r>
              <a:rPr lang="nl-BE" dirty="0"/>
              <a:t>We plaatsen cm of in achter de grootte.</a:t>
            </a:r>
          </a:p>
          <a:p>
            <a:pPr lvl="3"/>
            <a:r>
              <a:rPr lang="nl-BE" dirty="0"/>
              <a:t>Bijvoorbeeld:	</a:t>
            </a:r>
            <a:r>
              <a:rPr lang="nl-BE" dirty="0" err="1"/>
              <a:t>height</a:t>
            </a:r>
            <a:r>
              <a:rPr lang="nl-BE" dirty="0"/>
              <a:t>: 20cm; </a:t>
            </a:r>
            <a:r>
              <a:rPr lang="nl-BE" dirty="0" err="1"/>
              <a:t>width</a:t>
            </a:r>
            <a:r>
              <a:rPr lang="nl-BE" dirty="0"/>
              <a:t>: 15in;</a:t>
            </a:r>
          </a:p>
          <a:p>
            <a:pPr lvl="1"/>
            <a:r>
              <a:rPr lang="nl-BE" dirty="0"/>
              <a:t>Relatieve waarden:</a:t>
            </a:r>
          </a:p>
          <a:p>
            <a:pPr lvl="2"/>
            <a:r>
              <a:rPr lang="nl-BE" dirty="0"/>
              <a:t>In percentage (%):</a:t>
            </a:r>
          </a:p>
          <a:p>
            <a:pPr lvl="3"/>
            <a:r>
              <a:rPr lang="nl-BE" dirty="0"/>
              <a:t>In % ten opzichte van het bovenliggend element</a:t>
            </a:r>
          </a:p>
          <a:p>
            <a:pPr lvl="2"/>
            <a:r>
              <a:rPr lang="nl-BE" dirty="0"/>
              <a:t>Em</a:t>
            </a:r>
          </a:p>
          <a:p>
            <a:pPr lvl="3"/>
            <a:r>
              <a:rPr lang="nl-BE" dirty="0"/>
              <a:t>Em wordt gebruikt om de lettergrootte te bepalen.</a:t>
            </a:r>
          </a:p>
          <a:p>
            <a:pPr lvl="3"/>
            <a:r>
              <a:rPr lang="nl-BE" dirty="0"/>
              <a:t>1em == de huidige lettergrootte.</a:t>
            </a:r>
          </a:p>
          <a:p>
            <a:pPr lvl="3"/>
            <a:r>
              <a:rPr lang="nl-BE" dirty="0"/>
              <a:t>Indien we 2em zouden instellen, is de grootte 2x die van de standaard grootte</a:t>
            </a:r>
          </a:p>
          <a:p>
            <a:pPr lvl="4"/>
            <a:r>
              <a:rPr lang="nl-BE" dirty="0"/>
              <a:t>Bij een lettergrootte van 14px, is 3em dus eigenlijk 42px.</a:t>
            </a:r>
          </a:p>
          <a:p>
            <a:pPr lvl="4"/>
            <a:r>
              <a:rPr lang="nl-BE" dirty="0"/>
              <a:t>Bij een lettergrootte van 12px is 1.5em dus 18px;</a:t>
            </a:r>
          </a:p>
        </p:txBody>
      </p:sp>
    </p:spTree>
    <p:extLst>
      <p:ext uri="{BB962C8B-B14F-4D97-AF65-F5344CB8AC3E}">
        <p14:creationId xmlns:p14="http://schemas.microsoft.com/office/powerpoint/2010/main" val="262388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3" end="13"/>
                                            </p:txEl>
                                          </p:spTgt>
                                        </p:tgtEl>
                                        <p:attrNameLst>
                                          <p:attrName>style.visibility</p:attrName>
                                        </p:attrNameLst>
                                      </p:cBhvr>
                                      <p:to>
                                        <p:strVal val="visible"/>
                                      </p:to>
                                    </p:set>
                                    <p:animEffect transition="in" filter="fade">
                                      <p:cBhvr>
                                        <p:cTn id="62" dur="500"/>
                                        <p:tgtEl>
                                          <p:spTgt spid="5">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500"/>
                                        <p:tgtEl>
                                          <p:spTgt spid="5">
                                            <p:txEl>
                                              <p:pRg st="14" end="14"/>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
                                            <p:txEl>
                                              <p:pRg st="15" end="15"/>
                                            </p:txEl>
                                          </p:spTgt>
                                        </p:tgtEl>
                                        <p:attrNameLst>
                                          <p:attrName>style.visibility</p:attrName>
                                        </p:attrNameLst>
                                      </p:cBhvr>
                                      <p:to>
                                        <p:strVal val="visible"/>
                                      </p:to>
                                    </p:set>
                                    <p:animEffect transition="in" filter="fade">
                                      <p:cBhvr>
                                        <p:cTn id="70" dur="500"/>
                                        <p:tgtEl>
                                          <p:spTgt spid="5">
                                            <p:txEl>
                                              <p:pRg st="15" end="15"/>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
                                            <p:txEl>
                                              <p:pRg st="16" end="16"/>
                                            </p:txEl>
                                          </p:spTgt>
                                        </p:tgtEl>
                                        <p:attrNameLst>
                                          <p:attrName>style.visibility</p:attrName>
                                        </p:attrNameLst>
                                      </p:cBhvr>
                                      <p:to>
                                        <p:strVal val="visible"/>
                                      </p:to>
                                    </p:set>
                                    <p:animEffect transition="in" filter="fade">
                                      <p:cBhvr>
                                        <p:cTn id="73"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nl-BE" dirty="0"/>
          </a:p>
        </p:txBody>
      </p:sp>
    </p:spTree>
    <p:extLst>
      <p:ext uri="{BB962C8B-B14F-4D97-AF65-F5344CB8AC3E}">
        <p14:creationId xmlns:p14="http://schemas.microsoft.com/office/powerpoint/2010/main" val="674376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841465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2AC2-6F10-1D91-31D3-3B8B7FFE47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4EEC73-CAAD-6FA4-F10F-FE921FA0D126}"/>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E9877EBE-416A-EA87-7702-7E3381ABDA1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7135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Web (World Wide Web)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Kan eigenlijk beschouwd worden als de interactie tussen 2 soorten systemen, namelijk:</a:t>
            </a:r>
          </a:p>
          <a:p>
            <a:pPr lvl="1"/>
            <a:r>
              <a:rPr lang="nl-BE" dirty="0"/>
              <a:t>Clients</a:t>
            </a:r>
          </a:p>
          <a:p>
            <a:pPr lvl="1"/>
            <a:r>
              <a:rPr lang="nl-BE" dirty="0"/>
              <a:t>Servers</a:t>
            </a:r>
          </a:p>
          <a:p>
            <a:r>
              <a:rPr lang="nl-BE" dirty="0"/>
              <a:t>Clients zijn de applicaties of apparaten die de data gaan opvragen,  interpreteren en genereren zoals</a:t>
            </a:r>
          </a:p>
          <a:p>
            <a:pPr lvl="1"/>
            <a:r>
              <a:rPr lang="nl-BE" dirty="0"/>
              <a:t>Browsers</a:t>
            </a:r>
          </a:p>
          <a:p>
            <a:pPr lvl="1"/>
            <a:r>
              <a:rPr lang="nl-BE" dirty="0"/>
              <a:t>Mobiele applicaties</a:t>
            </a:r>
          </a:p>
          <a:p>
            <a:pPr lvl="1"/>
            <a:r>
              <a:rPr lang="nl-BE" dirty="0"/>
              <a:t>Search engines</a:t>
            </a:r>
          </a:p>
          <a:p>
            <a:r>
              <a:rPr lang="nl-BE" dirty="0"/>
              <a:t>Servers</a:t>
            </a:r>
          </a:p>
          <a:p>
            <a:pPr lvl="1"/>
            <a:r>
              <a:rPr lang="nl-BE" dirty="0"/>
              <a:t>Leveren </a:t>
            </a:r>
            <a:r>
              <a:rPr lang="nl-BE" dirty="0" err="1"/>
              <a:t>webcontent</a:t>
            </a:r>
            <a:r>
              <a:rPr lang="nl-BE" dirty="0"/>
              <a:t> of webservices aan klanten</a:t>
            </a:r>
          </a:p>
          <a:p>
            <a:endParaRPr lang="nl-BE" dirty="0"/>
          </a:p>
        </p:txBody>
      </p:sp>
    </p:spTree>
    <p:extLst>
      <p:ext uri="{BB962C8B-B14F-4D97-AF65-F5344CB8AC3E}">
        <p14:creationId xmlns:p14="http://schemas.microsoft.com/office/powerpoint/2010/main" val="35565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12748" y="90876"/>
            <a:ext cx="10687227" cy="794204"/>
          </a:xfrm>
        </p:spPr>
        <p:txBody>
          <a:bodyPr/>
          <a:lstStyle/>
          <a:p>
            <a:r>
              <a:rPr lang="nl-BE" dirty="0"/>
              <a:t>Web </a:t>
            </a:r>
            <a:r>
              <a:rPr lang="nl-BE" dirty="0" err="1"/>
              <a:t>request</a:t>
            </a:r>
            <a:r>
              <a:rPr lang="nl-BE" dirty="0"/>
              <a:t> via de browser</a:t>
            </a:r>
          </a:p>
        </p:txBody>
      </p:sp>
      <p:sp>
        <p:nvSpPr>
          <p:cNvPr id="6" name="Tijdelijke aanduiding voor inhoud 2">
            <a:extLst>
              <a:ext uri="{FF2B5EF4-FFF2-40B4-BE49-F238E27FC236}">
                <a16:creationId xmlns:a16="http://schemas.microsoft.com/office/drawing/2014/main" id="{F6B387D2-C2F6-40F2-A3D4-99AB8228D847}"/>
              </a:ext>
            </a:extLst>
          </p:cNvPr>
          <p:cNvSpPr txBox="1">
            <a:spLocks/>
          </p:cNvSpPr>
          <p:nvPr/>
        </p:nvSpPr>
        <p:spPr>
          <a:xfrm>
            <a:off x="358923" y="885080"/>
            <a:ext cx="11661627" cy="57157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Een browser interpreteert html, voert </a:t>
            </a:r>
            <a:r>
              <a:rPr kumimoji="0" lang="nl-BE" sz="2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uit, linkt html met scripts en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stylesheets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en vormt de data om tot een grafische gebruiker interface.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Browsers zijn niet uniform in hun werking en hun interpretatie kan onderling lichtjes verschillen.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Daarom is het absoluut nodig om op verschillende browsers te testen. Wat op de ene browser werkt, kan op de andere soms een totaal ander resultaat geven.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Niet alle html-standaarden worden (onmiddellijk) geïntegreerd in de verschillende browsers. Voor je nieuwe tags of functies gebruikt eerst nakijken door welke browser ze ondersteund worden.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Oudere browsers zullen de nieuwe standaarden niet ondersteunen. Hiermee moet ook rekening gehouden worden. (IE wordt nog steeds gebruikt)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Enkele belangrijke browsers: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Chrome (Google)</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err="1">
                <a:ln>
                  <a:noFill/>
                </a:ln>
                <a:solidFill>
                  <a:prstClr val="black"/>
                </a:solidFill>
                <a:effectLst/>
                <a:uLnTx/>
                <a:uFillTx/>
                <a:latin typeface="Calibri" panose="020F0502020204030204"/>
                <a:ea typeface="+mn-ea"/>
                <a:cs typeface="+mn-cs"/>
              </a:rPr>
              <a:t>Edge</a:t>
            </a: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 (Microsoft)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Firefox</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Safari (Apple)</a:t>
            </a:r>
          </a:p>
        </p:txBody>
      </p:sp>
      <p:pic>
        <p:nvPicPr>
          <p:cNvPr id="14" name="Picture 13" descr="A screenshot of a computer&#10;&#10;Description automatically generated">
            <a:extLst>
              <a:ext uri="{FF2B5EF4-FFF2-40B4-BE49-F238E27FC236}">
                <a16:creationId xmlns:a16="http://schemas.microsoft.com/office/drawing/2014/main" id="{58A611F8-EA5B-D25D-6AC6-5FA3FD5D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907" y="3039811"/>
            <a:ext cx="6102287" cy="3465764"/>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FBF26CF9-BE44-AB68-CDFB-A83AC3C36A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3338" y="257175"/>
            <a:ext cx="5923765" cy="3563588"/>
          </a:xfrm>
        </p:spPr>
      </p:pic>
      <p:pic>
        <p:nvPicPr>
          <p:cNvPr id="4" name="Picture 3" descr="A screenshot of a computer&#10;&#10;Description automatically generated">
            <a:extLst>
              <a:ext uri="{FF2B5EF4-FFF2-40B4-BE49-F238E27FC236}">
                <a16:creationId xmlns:a16="http://schemas.microsoft.com/office/drawing/2014/main" id="{2EB47333-10AB-D9E2-F912-DC5201B10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32" y="1431214"/>
            <a:ext cx="6031130" cy="3593586"/>
          </a:xfrm>
          <a:prstGeom prst="rect">
            <a:avLst/>
          </a:prstGeom>
        </p:spPr>
      </p:pic>
    </p:spTree>
    <p:extLst>
      <p:ext uri="{BB962C8B-B14F-4D97-AF65-F5344CB8AC3E}">
        <p14:creationId xmlns:p14="http://schemas.microsoft.com/office/powerpoint/2010/main" val="32310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2" y="100303"/>
            <a:ext cx="11622545" cy="794204"/>
          </a:xfrm>
        </p:spPr>
        <p:txBody>
          <a:bodyPr>
            <a:normAutofit fontScale="90000"/>
          </a:bodyPr>
          <a:lstStyle/>
          <a:p>
            <a:r>
              <a:rPr lang="nl-BE" dirty="0"/>
              <a:t>Hoe gaat dit praktisch in zijn werk (simpele weergave)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97204"/>
            <a:ext cx="10642157" cy="5052768"/>
          </a:xfrm>
        </p:spPr>
        <p:txBody>
          <a:bodyPr>
            <a:normAutofit/>
          </a:bodyPr>
          <a:lstStyle/>
          <a:p>
            <a:r>
              <a:rPr lang="nl-BE" dirty="0"/>
              <a:t>De gebruiker wil een site bekijken en geeft een webadres in (of klikt op een link, via een zoekengine, …)</a:t>
            </a:r>
          </a:p>
          <a:p>
            <a:r>
              <a:rPr lang="nl-BE" dirty="0"/>
              <a:t>De browser stuurt een http GET commando naar het gevraagde web adres.</a:t>
            </a:r>
          </a:p>
          <a:p>
            <a:r>
              <a:rPr lang="nl-BE" dirty="0"/>
              <a:t>De browser ontleedt dit commando, de achterliggende code (ASP, PHP, Node,…) verzamelt alle benodigde onderdelen (scripts, html </a:t>
            </a:r>
            <a:r>
              <a:rPr lang="nl-BE" dirty="0" err="1"/>
              <a:t>layout</a:t>
            </a:r>
            <a:r>
              <a:rPr lang="nl-BE" dirty="0"/>
              <a:t>, </a:t>
            </a:r>
            <a:r>
              <a:rPr lang="nl-BE" dirty="0" err="1"/>
              <a:t>css</a:t>
            </a:r>
            <a:r>
              <a:rPr lang="nl-BE" dirty="0"/>
              <a:t> </a:t>
            </a:r>
            <a:r>
              <a:rPr lang="nl-BE" dirty="0" err="1"/>
              <a:t>stylesheet</a:t>
            </a:r>
            <a:r>
              <a:rPr lang="nl-BE" dirty="0"/>
              <a:t>, data van database of andere bronnen, foto’s) en zendt dit terug naar de vrager.</a:t>
            </a:r>
          </a:p>
          <a:p>
            <a:r>
              <a:rPr lang="nl-BE" dirty="0"/>
              <a:t>De browser ontvangt de data en verwerkt de ontvangen data tot een logisch geheel, onze site</a:t>
            </a:r>
          </a:p>
        </p:txBody>
      </p:sp>
    </p:spTree>
    <p:extLst>
      <p:ext uri="{BB962C8B-B14F-4D97-AF65-F5344CB8AC3E}">
        <p14:creationId xmlns:p14="http://schemas.microsoft.com/office/powerpoint/2010/main" val="86012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111196"/>
            <a:ext cx="10515600" cy="794204"/>
          </a:xfrm>
        </p:spPr>
        <p:txBody>
          <a:bodyPr/>
          <a:lstStyle/>
          <a:p>
            <a:r>
              <a:rPr lang="nl-BE" dirty="0"/>
              <a:t>Hoe werkt een web </a:t>
            </a:r>
            <a:r>
              <a:rPr lang="nl-BE" dirty="0" err="1"/>
              <a:t>request</a:t>
            </a:r>
            <a:r>
              <a:rPr lang="nl-BE" dirty="0"/>
              <a:t>?</a:t>
            </a:r>
          </a:p>
        </p:txBody>
      </p:sp>
      <p:pic>
        <p:nvPicPr>
          <p:cNvPr id="5" name="Content Placeholder 4">
            <a:extLst>
              <a:ext uri="{FF2B5EF4-FFF2-40B4-BE49-F238E27FC236}">
                <a16:creationId xmlns:a16="http://schemas.microsoft.com/office/drawing/2014/main" id="{F440789F-178E-4646-A22C-53FA4B47A2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2831271"/>
            <a:ext cx="2894512" cy="2401129"/>
          </a:xfrm>
          <a:prstGeom prst="rect">
            <a:avLst/>
          </a:prstGeom>
        </p:spPr>
      </p:pic>
      <p:pic>
        <p:nvPicPr>
          <p:cNvPr id="11" name="Picture 10">
            <a:extLst>
              <a:ext uri="{FF2B5EF4-FFF2-40B4-BE49-F238E27FC236}">
                <a16:creationId xmlns:a16="http://schemas.microsoft.com/office/drawing/2014/main" id="{9B4F3C67-AF23-4FB1-97FC-B6621061A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645" y="3409441"/>
            <a:ext cx="1169035" cy="1169035"/>
          </a:xfrm>
          <a:prstGeom prst="rect">
            <a:avLst/>
          </a:prstGeom>
        </p:spPr>
      </p:pic>
      <p:pic>
        <p:nvPicPr>
          <p:cNvPr id="13" name="Picture 12">
            <a:extLst>
              <a:ext uri="{FF2B5EF4-FFF2-40B4-BE49-F238E27FC236}">
                <a16:creationId xmlns:a16="http://schemas.microsoft.com/office/drawing/2014/main" id="{A2D77ACF-9199-4674-B206-386172471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45" y="3415788"/>
            <a:ext cx="1169035" cy="1169035"/>
          </a:xfrm>
          <a:prstGeom prst="rect">
            <a:avLst/>
          </a:prstGeom>
        </p:spPr>
      </p:pic>
      <p:pic>
        <p:nvPicPr>
          <p:cNvPr id="14" name="Picture 13">
            <a:extLst>
              <a:ext uri="{FF2B5EF4-FFF2-40B4-BE49-F238E27FC236}">
                <a16:creationId xmlns:a16="http://schemas.microsoft.com/office/drawing/2014/main" id="{865D0388-8CC0-4038-98A7-C79D4FD4E3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54980" y="2561400"/>
            <a:ext cx="2570348" cy="2636381"/>
          </a:xfrm>
          <a:prstGeom prst="rect">
            <a:avLst/>
          </a:prstGeom>
        </p:spPr>
      </p:pic>
      <p:pic>
        <p:nvPicPr>
          <p:cNvPr id="15" name="Picture 14">
            <a:extLst>
              <a:ext uri="{FF2B5EF4-FFF2-40B4-BE49-F238E27FC236}">
                <a16:creationId xmlns:a16="http://schemas.microsoft.com/office/drawing/2014/main" id="{18841E74-0697-41AC-BD27-C88DC92B15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38447" y="4859645"/>
            <a:ext cx="2171778" cy="1807890"/>
          </a:xfrm>
          <a:prstGeom prst="rect">
            <a:avLst/>
          </a:prstGeom>
        </p:spPr>
      </p:pic>
      <p:pic>
        <p:nvPicPr>
          <p:cNvPr id="16" name="Picture 15">
            <a:extLst>
              <a:ext uri="{FF2B5EF4-FFF2-40B4-BE49-F238E27FC236}">
                <a16:creationId xmlns:a16="http://schemas.microsoft.com/office/drawing/2014/main" id="{1D584F39-B23F-463D-9B64-8CD493F053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38447" y="690173"/>
            <a:ext cx="1725241" cy="2725616"/>
          </a:xfrm>
          <a:prstGeom prst="rect">
            <a:avLst/>
          </a:prstGeom>
        </p:spPr>
      </p:pic>
      <p:sp>
        <p:nvSpPr>
          <p:cNvPr id="17" name="Rectangle 16">
            <a:extLst>
              <a:ext uri="{FF2B5EF4-FFF2-40B4-BE49-F238E27FC236}">
                <a16:creationId xmlns:a16="http://schemas.microsoft.com/office/drawing/2014/main" id="{E37D3116-BAC6-42AE-A987-5F759E088C49}"/>
              </a:ext>
            </a:extLst>
          </p:cNvPr>
          <p:cNvSpPr/>
          <p:nvPr/>
        </p:nvSpPr>
        <p:spPr>
          <a:xfrm>
            <a:off x="9855200" y="3732636"/>
            <a:ext cx="1179196" cy="711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ASP.NET,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PHP, …</a:t>
            </a:r>
          </a:p>
        </p:txBody>
      </p:sp>
      <p:sp>
        <p:nvSpPr>
          <p:cNvPr id="20" name="Cube 19">
            <a:extLst>
              <a:ext uri="{FF2B5EF4-FFF2-40B4-BE49-F238E27FC236}">
                <a16:creationId xmlns:a16="http://schemas.microsoft.com/office/drawing/2014/main" id="{1AED725A-6A8F-4243-86CB-3AA37CEAAA9B}"/>
              </a:ext>
            </a:extLst>
          </p:cNvPr>
          <p:cNvSpPr/>
          <p:nvPr/>
        </p:nvSpPr>
        <p:spPr>
          <a:xfrm>
            <a:off x="6808278" y="3409441"/>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pic>
        <p:nvPicPr>
          <p:cNvPr id="25" name="Picture 24">
            <a:extLst>
              <a:ext uri="{FF2B5EF4-FFF2-40B4-BE49-F238E27FC236}">
                <a16:creationId xmlns:a16="http://schemas.microsoft.com/office/drawing/2014/main" id="{65FB6407-9E62-462C-8F53-573F85AD1B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0734" y="4964737"/>
            <a:ext cx="488187" cy="732280"/>
          </a:xfrm>
          <a:prstGeom prst="rect">
            <a:avLst/>
          </a:prstGeom>
        </p:spPr>
      </p:pic>
      <p:pic>
        <p:nvPicPr>
          <p:cNvPr id="27" name="Picture 26">
            <a:extLst>
              <a:ext uri="{FF2B5EF4-FFF2-40B4-BE49-F238E27FC236}">
                <a16:creationId xmlns:a16="http://schemas.microsoft.com/office/drawing/2014/main" id="{366E9601-8AFC-4919-9C89-55C814692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3446" y="4886430"/>
            <a:ext cx="622703" cy="622703"/>
          </a:xfrm>
          <a:prstGeom prst="rect">
            <a:avLst/>
          </a:prstGeom>
        </p:spPr>
      </p:pic>
      <p:pic>
        <p:nvPicPr>
          <p:cNvPr id="29" name="Picture 28">
            <a:extLst>
              <a:ext uri="{FF2B5EF4-FFF2-40B4-BE49-F238E27FC236}">
                <a16:creationId xmlns:a16="http://schemas.microsoft.com/office/drawing/2014/main" id="{0DB0AB3D-D714-4774-9D86-780272DA45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387" y="4972375"/>
            <a:ext cx="622703" cy="622703"/>
          </a:xfrm>
          <a:prstGeom prst="rect">
            <a:avLst/>
          </a:prstGeom>
        </p:spPr>
      </p:pic>
      <p:sp>
        <p:nvSpPr>
          <p:cNvPr id="33" name="Speech Bubble: Oval 32">
            <a:extLst>
              <a:ext uri="{FF2B5EF4-FFF2-40B4-BE49-F238E27FC236}">
                <a16:creationId xmlns:a16="http://schemas.microsoft.com/office/drawing/2014/main" id="{BCDAD238-3FCE-4521-953D-F81021B14EBD}"/>
              </a:ext>
            </a:extLst>
          </p:cNvPr>
          <p:cNvSpPr/>
          <p:nvPr/>
        </p:nvSpPr>
        <p:spPr>
          <a:xfrm>
            <a:off x="979028" y="2635313"/>
            <a:ext cx="2785620" cy="563032"/>
          </a:xfrm>
          <a:prstGeom prst="wedgeEllipseCallout">
            <a:avLst>
              <a:gd name="adj1" fmla="val -17454"/>
              <a:gd name="adj2" fmla="val 67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http://www.Flupperdots.com</a:t>
            </a:r>
          </a:p>
        </p:txBody>
      </p:sp>
      <p:sp>
        <p:nvSpPr>
          <p:cNvPr id="34" name="Cube 33">
            <a:extLst>
              <a:ext uri="{FF2B5EF4-FFF2-40B4-BE49-F238E27FC236}">
                <a16:creationId xmlns:a16="http://schemas.microsoft.com/office/drawing/2014/main" id="{19BE58B9-C923-463A-87CA-868CBBA2C901}"/>
              </a:ext>
            </a:extLst>
          </p:cNvPr>
          <p:cNvSpPr/>
          <p:nvPr/>
        </p:nvSpPr>
        <p:spPr>
          <a:xfrm>
            <a:off x="6801858" y="3477849"/>
            <a:ext cx="1169035" cy="721360"/>
          </a:xfrm>
          <a:prstGeom prst="cube">
            <a:avLst/>
          </a:prstGeom>
          <a:solidFill>
            <a:schemeClr val="accent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JS</a:t>
            </a:r>
          </a:p>
        </p:txBody>
      </p:sp>
      <p:sp>
        <p:nvSpPr>
          <p:cNvPr id="35" name="Flowchart: Magnetic Disk 34">
            <a:extLst>
              <a:ext uri="{FF2B5EF4-FFF2-40B4-BE49-F238E27FC236}">
                <a16:creationId xmlns:a16="http://schemas.microsoft.com/office/drawing/2014/main" id="{6500EA64-F2DB-4CBC-89C1-173F1C329EC5}"/>
              </a:ext>
            </a:extLst>
          </p:cNvPr>
          <p:cNvSpPr/>
          <p:nvPr/>
        </p:nvSpPr>
        <p:spPr>
          <a:xfrm>
            <a:off x="10018396" y="164048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37" name="Cube 36">
            <a:extLst>
              <a:ext uri="{FF2B5EF4-FFF2-40B4-BE49-F238E27FC236}">
                <a16:creationId xmlns:a16="http://schemas.microsoft.com/office/drawing/2014/main" id="{24D246A6-E794-4A77-8431-E6852B3B91F6}"/>
              </a:ext>
            </a:extLst>
          </p:cNvPr>
          <p:cNvSpPr/>
          <p:nvPr/>
        </p:nvSpPr>
        <p:spPr>
          <a:xfrm>
            <a:off x="6819534" y="3443717"/>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41" name="Flowchart: Magnetic Disk 40">
            <a:extLst>
              <a:ext uri="{FF2B5EF4-FFF2-40B4-BE49-F238E27FC236}">
                <a16:creationId xmlns:a16="http://schemas.microsoft.com/office/drawing/2014/main" id="{81FCE1AA-6279-4625-ABDA-0E3BF4892C68}"/>
              </a:ext>
            </a:extLst>
          </p:cNvPr>
          <p:cNvSpPr/>
          <p:nvPr/>
        </p:nvSpPr>
        <p:spPr>
          <a:xfrm>
            <a:off x="10035738" y="162815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2" name="Flowchart: Magnetic Disk 41">
            <a:extLst>
              <a:ext uri="{FF2B5EF4-FFF2-40B4-BE49-F238E27FC236}">
                <a16:creationId xmlns:a16="http://schemas.microsoft.com/office/drawing/2014/main" id="{F8C1AD6D-8ED4-45CD-B5F6-DC14F09A809E}"/>
              </a:ext>
            </a:extLst>
          </p:cNvPr>
          <p:cNvSpPr/>
          <p:nvPr/>
        </p:nvSpPr>
        <p:spPr>
          <a:xfrm>
            <a:off x="10053080" y="165281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3" name="Cube 42">
            <a:extLst>
              <a:ext uri="{FF2B5EF4-FFF2-40B4-BE49-F238E27FC236}">
                <a16:creationId xmlns:a16="http://schemas.microsoft.com/office/drawing/2014/main" id="{EF923A0D-C607-475F-B169-18E80A7A8B46}"/>
              </a:ext>
            </a:extLst>
          </p:cNvPr>
          <p:cNvSpPr/>
          <p:nvPr/>
        </p:nvSpPr>
        <p:spPr>
          <a:xfrm>
            <a:off x="6808278" y="3429000"/>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44" name="Cube 43">
            <a:extLst>
              <a:ext uri="{FF2B5EF4-FFF2-40B4-BE49-F238E27FC236}">
                <a16:creationId xmlns:a16="http://schemas.microsoft.com/office/drawing/2014/main" id="{ED72E0B8-8C5D-447F-97A2-73BD1C7C86E0}"/>
              </a:ext>
            </a:extLst>
          </p:cNvPr>
          <p:cNvSpPr/>
          <p:nvPr/>
        </p:nvSpPr>
        <p:spPr>
          <a:xfrm>
            <a:off x="6819533" y="3409691"/>
            <a:ext cx="1169035" cy="721360"/>
          </a:xfrm>
          <a:prstGeom prst="cub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5" name="Cube 44">
            <a:extLst>
              <a:ext uri="{FF2B5EF4-FFF2-40B4-BE49-F238E27FC236}">
                <a16:creationId xmlns:a16="http://schemas.microsoft.com/office/drawing/2014/main" id="{2BA9A89A-DB02-4B6B-8573-BE18CB788EDB}"/>
              </a:ext>
            </a:extLst>
          </p:cNvPr>
          <p:cNvSpPr/>
          <p:nvPr/>
        </p:nvSpPr>
        <p:spPr>
          <a:xfrm>
            <a:off x="6806177" y="3473883"/>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32" name="Cloud 31">
            <a:extLst>
              <a:ext uri="{FF2B5EF4-FFF2-40B4-BE49-F238E27FC236}">
                <a16:creationId xmlns:a16="http://schemas.microsoft.com/office/drawing/2014/main" id="{E10EE0B3-7A3F-43F0-A40C-1E33144E208F}"/>
              </a:ext>
            </a:extLst>
          </p:cNvPr>
          <p:cNvSpPr/>
          <p:nvPr/>
        </p:nvSpPr>
        <p:spPr>
          <a:xfrm>
            <a:off x="3978293" y="1652819"/>
            <a:ext cx="1676074" cy="391268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42" presetClass="path" presetSubtype="0" accel="50000" decel="50000" fill="hold" grpId="1" nodeType="afterEffect">
                                  <p:stCondLst>
                                    <p:cond delay="0"/>
                                  </p:stCondLst>
                                  <p:childTnLst>
                                    <p:animMotion origin="layout" path="M -1.25E-6 -1.48148E-6 L 0.46641 0.08218 " pathEditMode="relative" rAng="0" ptsTypes="AA">
                                      <p:cBhvr>
                                        <p:cTn id="33" dur="2000" fill="hold"/>
                                        <p:tgtEl>
                                          <p:spTgt spid="33"/>
                                        </p:tgtEl>
                                        <p:attrNameLst>
                                          <p:attrName>ppt_x</p:attrName>
                                          <p:attrName>ppt_y</p:attrName>
                                        </p:attrNameLst>
                                      </p:cBhvr>
                                      <p:rCtr x="23320" y="4097"/>
                                    </p:animMotion>
                                  </p:childTnLst>
                                </p:cTn>
                              </p:par>
                              <p:par>
                                <p:cTn id="34" presetID="10" presetClass="exit" presetSubtype="0" fill="hold" grpId="2" nodeType="withEffect">
                                  <p:stCondLst>
                                    <p:cond delay="275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par>
                          <p:cTn id="37" fill="hold">
                            <p:stCondLst>
                              <p:cond delay="3750"/>
                            </p:stCondLst>
                            <p:childTnLst>
                              <p:par>
                                <p:cTn id="38" presetID="1"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xit" presetSubtype="0" fill="hold" nodeType="withEffect">
                                  <p:stCondLst>
                                    <p:cond delay="2750"/>
                                  </p:stCondLst>
                                  <p:childTnLst>
                                    <p:set>
                                      <p:cBhvr>
                                        <p:cTn id="41" dur="1" fill="hold">
                                          <p:stCondLst>
                                            <p:cond delay="0"/>
                                          </p:stCondLst>
                                        </p:cTn>
                                        <p:tgtEl>
                                          <p:spTgt spid="13"/>
                                        </p:tgtEl>
                                        <p:attrNameLst>
                                          <p:attrName>style.visibility</p:attrName>
                                        </p:attrNameLst>
                                      </p:cBhvr>
                                      <p:to>
                                        <p:strVal val="hidden"/>
                                      </p:to>
                                    </p:set>
                                  </p:childTnLst>
                                </p:cTn>
                              </p:par>
                            </p:childTnLst>
                          </p:cTn>
                        </p:par>
                        <p:par>
                          <p:cTn id="42" fill="hold">
                            <p:stCondLst>
                              <p:cond delay="6500"/>
                            </p:stCondLst>
                            <p:childTnLst>
                              <p:par>
                                <p:cTn id="43" presetID="10"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7000"/>
                            </p:stCondLst>
                            <p:childTnLst>
                              <p:par>
                                <p:cTn id="47" presetID="43" presetClass="path" presetSubtype="0" accel="50000" decel="50000" fill="hold" grpId="1" nodeType="afterEffect">
                                  <p:stCondLst>
                                    <p:cond delay="0"/>
                                  </p:stCondLst>
                                  <p:childTnLst>
                                    <p:animMotion origin="layout" path="M -1.45833E-6 1.85185E-6 L -0.07161 1.85185E-6 C -0.10364 1.85185E-6 -0.1431 0.08426 -0.1431 0.15324 L -0.1431 0.30648 " pathEditMode="relative" rAng="0" ptsTypes="AAAA">
                                      <p:cBhvr>
                                        <p:cTn id="48" dur="2000" fill="hold"/>
                                        <p:tgtEl>
                                          <p:spTgt spid="35"/>
                                        </p:tgtEl>
                                        <p:attrNameLst>
                                          <p:attrName>ppt_x</p:attrName>
                                          <p:attrName>ppt_y</p:attrName>
                                        </p:attrNameLst>
                                      </p:cBhvr>
                                      <p:rCtr x="-7161" y="15324"/>
                                    </p:animMotion>
                                  </p:childTnLst>
                                </p:cTn>
                              </p:par>
                            </p:childTnLst>
                          </p:cTn>
                        </p:par>
                        <p:par>
                          <p:cTn id="49" fill="hold">
                            <p:stCondLst>
                              <p:cond delay="9000"/>
                            </p:stCondLst>
                            <p:childTnLst>
                              <p:par>
                                <p:cTn id="50" presetID="10" presetClass="entr" presetSubtype="0"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9500"/>
                            </p:stCondLst>
                            <p:childTnLst>
                              <p:par>
                                <p:cTn id="54" presetID="43" presetClass="path" presetSubtype="0" accel="50000" decel="50000" fill="hold" grpId="1" nodeType="afterEffect">
                                  <p:stCondLst>
                                    <p:cond delay="0"/>
                                  </p:stCondLst>
                                  <p:childTnLst>
                                    <p:animMotion origin="layout" path="M -3.75E-6 2.22222E-6 L -0.07161 2.22222E-6 C -0.10364 2.22222E-6 -0.1431 0.08426 -0.1431 0.15324 L -0.1431 0.30648 " pathEditMode="relative" rAng="0" ptsTypes="AAAA">
                                      <p:cBhvr>
                                        <p:cTn id="55" dur="2000" fill="hold"/>
                                        <p:tgtEl>
                                          <p:spTgt spid="41"/>
                                        </p:tgtEl>
                                        <p:attrNameLst>
                                          <p:attrName>ppt_x</p:attrName>
                                          <p:attrName>ppt_y</p:attrName>
                                        </p:attrNameLst>
                                      </p:cBhvr>
                                      <p:rCtr x="-7161" y="15324"/>
                                    </p:animMotion>
                                  </p:childTnLst>
                                </p:cTn>
                              </p:par>
                            </p:childTnLst>
                          </p:cTn>
                        </p:par>
                        <p:par>
                          <p:cTn id="56" fill="hold">
                            <p:stCondLst>
                              <p:cond delay="115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12000"/>
                            </p:stCondLst>
                            <p:childTnLst>
                              <p:par>
                                <p:cTn id="61" presetID="43" presetClass="path" presetSubtype="0" accel="50000" decel="50000" fill="hold" grpId="1" nodeType="afterEffect">
                                  <p:stCondLst>
                                    <p:cond delay="0"/>
                                  </p:stCondLst>
                                  <p:childTnLst>
                                    <p:animMotion origin="layout" path="M 3.95833E-6 0 L -0.07162 0 C -0.10365 0 -0.1431 0.08426 -0.1431 0.15324 L -0.1431 0.30648 " pathEditMode="relative" rAng="0" ptsTypes="AAAA">
                                      <p:cBhvr>
                                        <p:cTn id="62" dur="2000" fill="hold"/>
                                        <p:tgtEl>
                                          <p:spTgt spid="42"/>
                                        </p:tgtEl>
                                        <p:attrNameLst>
                                          <p:attrName>ppt_x</p:attrName>
                                          <p:attrName>ppt_y</p:attrName>
                                        </p:attrNameLst>
                                      </p:cBhvr>
                                      <p:rCtr x="-7161" y="15324"/>
                                    </p:animMotion>
                                  </p:childTnLst>
                                </p:cTn>
                              </p:par>
                            </p:childTnLst>
                          </p:cTn>
                        </p:par>
                        <p:par>
                          <p:cTn id="63" fill="hold">
                            <p:stCondLst>
                              <p:cond delay="14000"/>
                            </p:stCondLst>
                            <p:childTnLst>
                              <p:par>
                                <p:cTn id="64" presetID="10" presetClass="exit" presetSubtype="0" fill="hold" grpId="2" nodeType="afterEffect">
                                  <p:stCondLst>
                                    <p:cond delay="0"/>
                                  </p:stCondLst>
                                  <p:childTnLst>
                                    <p:animEffect transition="out" filter="fade">
                                      <p:cBhvr>
                                        <p:cTn id="65" dur="500"/>
                                        <p:tgtEl>
                                          <p:spTgt spid="35"/>
                                        </p:tgtEl>
                                      </p:cBhvr>
                                    </p:animEffect>
                                    <p:set>
                                      <p:cBhvr>
                                        <p:cTn id="66" dur="1" fill="hold">
                                          <p:stCondLst>
                                            <p:cond delay="499"/>
                                          </p:stCondLst>
                                        </p:cTn>
                                        <p:tgtEl>
                                          <p:spTgt spid="35"/>
                                        </p:tgtEl>
                                        <p:attrNameLst>
                                          <p:attrName>style.visibility</p:attrName>
                                        </p:attrNameLst>
                                      </p:cBhvr>
                                      <p:to>
                                        <p:strVal val="hidden"/>
                                      </p:to>
                                    </p:set>
                                  </p:childTnLst>
                                </p:cTn>
                              </p:par>
                              <p:par>
                                <p:cTn id="67" presetID="10" presetClass="exit" presetSubtype="0" fill="hold" grpId="2"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500"/>
                                        <p:tgtEl>
                                          <p:spTgt spid="42"/>
                                        </p:tgtEl>
                                      </p:cBhvr>
                                    </p:animEffect>
                                    <p:set>
                                      <p:cBhvr>
                                        <p:cTn id="72" dur="1" fill="hold">
                                          <p:stCondLst>
                                            <p:cond delay="499"/>
                                          </p:stCondLst>
                                        </p:cTn>
                                        <p:tgtEl>
                                          <p:spTgt spid="42"/>
                                        </p:tgtEl>
                                        <p:attrNameLst>
                                          <p:attrName>style.visibility</p:attrName>
                                        </p:attrNameLst>
                                      </p:cBhvr>
                                      <p:to>
                                        <p:strVal val="hidden"/>
                                      </p:to>
                                    </p:set>
                                  </p:childTnLst>
                                </p:cTn>
                              </p:par>
                            </p:childTnLst>
                          </p:cTn>
                        </p:par>
                        <p:par>
                          <p:cTn id="73" fill="hold">
                            <p:stCondLst>
                              <p:cond delay="14500"/>
                            </p:stCondLst>
                            <p:childTnLst>
                              <p:par>
                                <p:cTn id="74" presetID="1" presetClass="exit" presetSubtype="0" fill="hold" nodeType="afterEffect">
                                  <p:stCondLst>
                                    <p:cond delay="0"/>
                                  </p:stCondLst>
                                  <p:childTnLst>
                                    <p:set>
                                      <p:cBhvr>
                                        <p:cTn id="75" dur="1" fill="hold">
                                          <p:stCondLst>
                                            <p:cond delay="0"/>
                                          </p:stCondLst>
                                        </p:cTn>
                                        <p:tgtEl>
                                          <p:spTgt spid="11"/>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par>
                          <p:cTn id="78" fill="hold">
                            <p:stCondLst>
                              <p:cond delay="14500"/>
                            </p:stCondLst>
                            <p:childTnLst>
                              <p:par>
                                <p:cTn id="79" presetID="14" presetClass="entr" presetSubtype="1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randombar(horizontal)">
                                      <p:cBhvr>
                                        <p:cTn id="81" dur="500"/>
                                        <p:tgtEl>
                                          <p:spTgt spid="20"/>
                                        </p:tgtEl>
                                      </p:cBhvr>
                                    </p:animEffect>
                                  </p:childTnLst>
                                </p:cTn>
                              </p:par>
                            </p:childTnLst>
                          </p:cTn>
                        </p:par>
                        <p:par>
                          <p:cTn id="82" fill="hold">
                            <p:stCondLst>
                              <p:cond delay="15000"/>
                            </p:stCondLst>
                            <p:childTnLst>
                              <p:par>
                                <p:cTn id="83" presetID="35" presetClass="path" presetSubtype="0" accel="50000" decel="50000" fill="hold" grpId="1" nodeType="afterEffect">
                                  <p:stCondLst>
                                    <p:cond delay="0"/>
                                  </p:stCondLst>
                                  <p:childTnLst>
                                    <p:animMotion origin="layout" path="M -2.08333E-7 1.48148E-6 L -0.45391 -0.04375 " pathEditMode="relative" rAng="0" ptsTypes="AA">
                                      <p:cBhvr>
                                        <p:cTn id="84" dur="2000" fill="hold"/>
                                        <p:tgtEl>
                                          <p:spTgt spid="20"/>
                                        </p:tgtEl>
                                        <p:attrNameLst>
                                          <p:attrName>ppt_x</p:attrName>
                                          <p:attrName>ppt_y</p:attrName>
                                        </p:attrNameLst>
                                      </p:cBhvr>
                                      <p:rCtr x="-22695" y="-2199"/>
                                    </p:animMotion>
                                  </p:childTnLst>
                                </p:cTn>
                              </p:par>
                              <p:par>
                                <p:cTn id="85" presetID="10" presetClass="exit" presetSubtype="0" fill="hold" grpId="2" nodeType="withEffect">
                                  <p:stCondLst>
                                    <p:cond delay="2500"/>
                                  </p:stCondLst>
                                  <p:childTnLst>
                                    <p:animEffect transition="out" filter="fade">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childTnLst>
                          </p:cTn>
                        </p:par>
                        <p:par>
                          <p:cTn id="88" fill="hold">
                            <p:stCondLst>
                              <p:cond delay="18000"/>
                            </p:stCondLst>
                            <p:childTnLst>
                              <p:par>
                                <p:cTn id="89" presetID="14" presetClass="entr" presetSubtype="1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randombar(horizontal)">
                                      <p:cBhvr>
                                        <p:cTn id="91" dur="500"/>
                                        <p:tgtEl>
                                          <p:spTgt spid="43"/>
                                        </p:tgtEl>
                                      </p:cBhvr>
                                    </p:animEffect>
                                  </p:childTnLst>
                                </p:cTn>
                              </p:par>
                            </p:childTnLst>
                          </p:cTn>
                        </p:par>
                        <p:par>
                          <p:cTn id="92" fill="hold">
                            <p:stCondLst>
                              <p:cond delay="18500"/>
                            </p:stCondLst>
                            <p:childTnLst>
                              <p:par>
                                <p:cTn id="93" presetID="35" presetClass="path" presetSubtype="0" accel="50000" decel="50000" fill="hold" grpId="1" nodeType="afterEffect">
                                  <p:stCondLst>
                                    <p:cond delay="0"/>
                                  </p:stCondLst>
                                  <p:childTnLst>
                                    <p:animMotion origin="layout" path="M -2.08333E-7 3.7037E-6 L -0.45391 -0.04375 " pathEditMode="relative" rAng="0" ptsTypes="AA">
                                      <p:cBhvr>
                                        <p:cTn id="94" dur="2000" fill="hold"/>
                                        <p:tgtEl>
                                          <p:spTgt spid="43"/>
                                        </p:tgtEl>
                                        <p:attrNameLst>
                                          <p:attrName>ppt_x</p:attrName>
                                          <p:attrName>ppt_y</p:attrName>
                                        </p:attrNameLst>
                                      </p:cBhvr>
                                      <p:rCtr x="-22695" y="-2199"/>
                                    </p:animMotion>
                                  </p:childTnLst>
                                </p:cTn>
                              </p:par>
                              <p:par>
                                <p:cTn id="95" presetID="10" presetClass="exit" presetSubtype="0" fill="hold" grpId="2" nodeType="withEffect">
                                  <p:stCondLst>
                                    <p:cond delay="2500"/>
                                  </p:stCondLst>
                                  <p:childTnLst>
                                    <p:animEffect transition="out" filter="fade">
                                      <p:cBhvr>
                                        <p:cTn id="96" dur="500"/>
                                        <p:tgtEl>
                                          <p:spTgt spid="43"/>
                                        </p:tgtEl>
                                      </p:cBhvr>
                                    </p:animEffect>
                                    <p:set>
                                      <p:cBhvr>
                                        <p:cTn id="97" dur="1" fill="hold">
                                          <p:stCondLst>
                                            <p:cond delay="499"/>
                                          </p:stCondLst>
                                        </p:cTn>
                                        <p:tgtEl>
                                          <p:spTgt spid="43"/>
                                        </p:tgtEl>
                                        <p:attrNameLst>
                                          <p:attrName>style.visibility</p:attrName>
                                        </p:attrNameLst>
                                      </p:cBhvr>
                                      <p:to>
                                        <p:strVal val="hidden"/>
                                      </p:to>
                                    </p:set>
                                  </p:childTnLst>
                                </p:cTn>
                              </p:par>
                            </p:childTnLst>
                          </p:cTn>
                        </p:par>
                        <p:par>
                          <p:cTn id="98" fill="hold">
                            <p:stCondLst>
                              <p:cond delay="21500"/>
                            </p:stCondLst>
                            <p:childTnLst>
                              <p:par>
                                <p:cTn id="99" presetID="14" presetClass="entr" presetSubtype="1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randombar(horizontal)">
                                      <p:cBhvr>
                                        <p:cTn id="101" dur="500"/>
                                        <p:tgtEl>
                                          <p:spTgt spid="34"/>
                                        </p:tgtEl>
                                      </p:cBhvr>
                                    </p:animEffect>
                                  </p:childTnLst>
                                </p:cTn>
                              </p:par>
                            </p:childTnLst>
                          </p:cTn>
                        </p:par>
                        <p:par>
                          <p:cTn id="102" fill="hold">
                            <p:stCondLst>
                              <p:cond delay="22000"/>
                            </p:stCondLst>
                            <p:childTnLst>
                              <p:par>
                                <p:cTn id="103" presetID="35" presetClass="path" presetSubtype="0" accel="50000" decel="50000" fill="hold" grpId="1" nodeType="afterEffect">
                                  <p:stCondLst>
                                    <p:cond delay="0"/>
                                  </p:stCondLst>
                                  <p:childTnLst>
                                    <p:animMotion origin="layout" path="M 6.25E-7 -2.22222E-6 L -0.45208 -0.0118 " pathEditMode="relative" rAng="0" ptsTypes="AA">
                                      <p:cBhvr>
                                        <p:cTn id="104" dur="2000" fill="hold"/>
                                        <p:tgtEl>
                                          <p:spTgt spid="34"/>
                                        </p:tgtEl>
                                        <p:attrNameLst>
                                          <p:attrName>ppt_x</p:attrName>
                                          <p:attrName>ppt_y</p:attrName>
                                        </p:attrNameLst>
                                      </p:cBhvr>
                                      <p:rCtr x="-22604" y="-602"/>
                                    </p:animMotion>
                                  </p:childTnLst>
                                </p:cTn>
                              </p:par>
                              <p:par>
                                <p:cTn id="105" presetID="10" presetClass="exit" presetSubtype="0" fill="hold" grpId="2" nodeType="withEffect">
                                  <p:stCondLst>
                                    <p:cond delay="2500"/>
                                  </p:stCondLst>
                                  <p:childTnLst>
                                    <p:animEffect transition="out" filter="fade">
                                      <p:cBhvr>
                                        <p:cTn id="106" dur="500"/>
                                        <p:tgtEl>
                                          <p:spTgt spid="34"/>
                                        </p:tgtEl>
                                      </p:cBhvr>
                                    </p:animEffect>
                                    <p:set>
                                      <p:cBhvr>
                                        <p:cTn id="107" dur="1" fill="hold">
                                          <p:stCondLst>
                                            <p:cond delay="499"/>
                                          </p:stCondLst>
                                        </p:cTn>
                                        <p:tgtEl>
                                          <p:spTgt spid="34"/>
                                        </p:tgtEl>
                                        <p:attrNameLst>
                                          <p:attrName>style.visibility</p:attrName>
                                        </p:attrNameLst>
                                      </p:cBhvr>
                                      <p:to>
                                        <p:strVal val="hidden"/>
                                      </p:to>
                                    </p:set>
                                  </p:childTnLst>
                                </p:cTn>
                              </p:par>
                            </p:childTnLst>
                          </p:cTn>
                        </p:par>
                        <p:par>
                          <p:cTn id="108" fill="hold">
                            <p:stCondLst>
                              <p:cond delay="25000"/>
                            </p:stCondLst>
                            <p:childTnLst>
                              <p:par>
                                <p:cTn id="109" presetID="14" presetClass="entr" presetSubtype="10" fill="hold" grpId="0"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randombar(horizontal)">
                                      <p:cBhvr>
                                        <p:cTn id="111" dur="500"/>
                                        <p:tgtEl>
                                          <p:spTgt spid="44"/>
                                        </p:tgtEl>
                                      </p:cBhvr>
                                    </p:animEffect>
                                  </p:childTnLst>
                                </p:cTn>
                              </p:par>
                            </p:childTnLst>
                          </p:cTn>
                        </p:par>
                        <p:par>
                          <p:cTn id="112" fill="hold">
                            <p:stCondLst>
                              <p:cond delay="25500"/>
                            </p:stCondLst>
                            <p:childTnLst>
                              <p:par>
                                <p:cTn id="113" presetID="35" presetClass="path" presetSubtype="0" accel="50000" decel="50000" fill="hold" grpId="1" nodeType="afterEffect">
                                  <p:stCondLst>
                                    <p:cond delay="0"/>
                                  </p:stCondLst>
                                  <p:childTnLst>
                                    <p:animMotion origin="layout" path="M -1.66667E-6 1.48148E-6 L -0.45208 -0.01181 " pathEditMode="relative" rAng="0" ptsTypes="AA">
                                      <p:cBhvr>
                                        <p:cTn id="114" dur="2000" fill="hold"/>
                                        <p:tgtEl>
                                          <p:spTgt spid="44"/>
                                        </p:tgtEl>
                                        <p:attrNameLst>
                                          <p:attrName>ppt_x</p:attrName>
                                          <p:attrName>ppt_y</p:attrName>
                                        </p:attrNameLst>
                                      </p:cBhvr>
                                      <p:rCtr x="-22604" y="-602"/>
                                    </p:animMotion>
                                  </p:childTnLst>
                                </p:cTn>
                              </p:par>
                              <p:par>
                                <p:cTn id="115" presetID="10" presetClass="exit" presetSubtype="0" fill="hold" grpId="2" nodeType="withEffect">
                                  <p:stCondLst>
                                    <p:cond delay="250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childTnLst>
                          </p:cTn>
                        </p:par>
                        <p:par>
                          <p:cTn id="118" fill="hold">
                            <p:stCondLst>
                              <p:cond delay="28500"/>
                            </p:stCondLst>
                            <p:childTnLst>
                              <p:par>
                                <p:cTn id="119" presetID="10" presetClass="entr" presetSubtype="0" fill="hold" grpId="0"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childTnLst>
                          </p:cTn>
                        </p:par>
                        <p:par>
                          <p:cTn id="122" fill="hold">
                            <p:stCondLst>
                              <p:cond delay="29000"/>
                            </p:stCondLst>
                            <p:childTnLst>
                              <p:par>
                                <p:cTn id="123" presetID="35" presetClass="path" presetSubtype="0" accel="50000" decel="50000" fill="hold" grpId="1" nodeType="afterEffect">
                                  <p:stCondLst>
                                    <p:cond delay="0"/>
                                  </p:stCondLst>
                                  <p:childTnLst>
                                    <p:animMotion origin="layout" path="M -1.66667E-6 3.7037E-7 L -0.45924 3.7037E-7 " pathEditMode="relative" rAng="0" ptsTypes="AA">
                                      <p:cBhvr>
                                        <p:cTn id="124" dur="2000" fill="hold"/>
                                        <p:tgtEl>
                                          <p:spTgt spid="37"/>
                                        </p:tgtEl>
                                        <p:attrNameLst>
                                          <p:attrName>ppt_x</p:attrName>
                                          <p:attrName>ppt_y</p:attrName>
                                        </p:attrNameLst>
                                      </p:cBhvr>
                                      <p:rCtr x="-22969" y="0"/>
                                    </p:animMotion>
                                  </p:childTnLst>
                                </p:cTn>
                              </p:par>
                              <p:par>
                                <p:cTn id="125" presetID="10" presetClass="exit" presetSubtype="0" fill="hold" grpId="2" nodeType="withEffect">
                                  <p:stCondLst>
                                    <p:cond delay="2250"/>
                                  </p:stCondLst>
                                  <p:childTnLst>
                                    <p:animEffect transition="out" filter="fade">
                                      <p:cBhvr>
                                        <p:cTn id="126" dur="500"/>
                                        <p:tgtEl>
                                          <p:spTgt spid="37"/>
                                        </p:tgtEl>
                                      </p:cBhvr>
                                    </p:animEffect>
                                    <p:set>
                                      <p:cBhvr>
                                        <p:cTn id="127" dur="1" fill="hold">
                                          <p:stCondLst>
                                            <p:cond delay="499"/>
                                          </p:stCondLst>
                                        </p:cTn>
                                        <p:tgtEl>
                                          <p:spTgt spid="37"/>
                                        </p:tgtEl>
                                        <p:attrNameLst>
                                          <p:attrName>style.visibility</p:attrName>
                                        </p:attrNameLst>
                                      </p:cBhvr>
                                      <p:to>
                                        <p:strVal val="hidden"/>
                                      </p:to>
                                    </p:set>
                                  </p:childTnLst>
                                </p:cTn>
                              </p:par>
                            </p:childTnLst>
                          </p:cTn>
                        </p:par>
                        <p:par>
                          <p:cTn id="128" fill="hold">
                            <p:stCondLst>
                              <p:cond delay="31750"/>
                            </p:stCondLst>
                            <p:childTnLst>
                              <p:par>
                                <p:cTn id="129" presetID="10" presetClass="entr" presetSubtype="0" fill="hold" grpId="0" nodeType="after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par>
                                <p:cTn id="132" presetID="35" presetClass="path" presetSubtype="0" accel="50000" decel="50000" fill="hold" grpId="1" nodeType="withEffect">
                                  <p:stCondLst>
                                    <p:cond delay="0"/>
                                  </p:stCondLst>
                                  <p:childTnLst>
                                    <p:animMotion origin="layout" path="M 2.08333E-7 2.22222E-6 L -0.45924 2.22222E-6 " pathEditMode="relative" rAng="0" ptsTypes="AA">
                                      <p:cBhvr>
                                        <p:cTn id="133" dur="2000" fill="hold"/>
                                        <p:tgtEl>
                                          <p:spTgt spid="45"/>
                                        </p:tgtEl>
                                        <p:attrNameLst>
                                          <p:attrName>ppt_x</p:attrName>
                                          <p:attrName>ppt_y</p:attrName>
                                        </p:attrNameLst>
                                      </p:cBhvr>
                                      <p:rCtr x="-22969" y="0"/>
                                    </p:animMotion>
                                  </p:childTnLst>
                                </p:cTn>
                              </p:par>
                              <p:par>
                                <p:cTn id="134" presetID="10" presetClass="exit" presetSubtype="0" fill="hold" grpId="2" nodeType="withEffect">
                                  <p:stCondLst>
                                    <p:cond delay="2250"/>
                                  </p:stCondLst>
                                  <p:childTnLst>
                                    <p:animEffect transition="out" filter="fade">
                                      <p:cBhvr>
                                        <p:cTn id="135" dur="500"/>
                                        <p:tgtEl>
                                          <p:spTgt spid="45"/>
                                        </p:tgtEl>
                                      </p:cBhvr>
                                    </p:animEffect>
                                    <p:set>
                                      <p:cBhvr>
                                        <p:cTn id="136" dur="1" fill="hold">
                                          <p:stCondLst>
                                            <p:cond delay="499"/>
                                          </p:stCondLst>
                                        </p:cTn>
                                        <p:tgtEl>
                                          <p:spTgt spid="45"/>
                                        </p:tgtEl>
                                        <p:attrNameLst>
                                          <p:attrName>style.visibility</p:attrName>
                                        </p:attrNameLst>
                                      </p:cBhvr>
                                      <p:to>
                                        <p:strVal val="hidden"/>
                                      </p:to>
                                    </p:set>
                                  </p:childTnLst>
                                </p:cTn>
                              </p:par>
                            </p:childTnLst>
                          </p:cTn>
                        </p:par>
                        <p:par>
                          <p:cTn id="137" fill="hold">
                            <p:stCondLst>
                              <p:cond delay="34500"/>
                            </p:stCondLst>
                            <p:childTnLst>
                              <p:par>
                                <p:cTn id="138" presetID="14" presetClass="entr" presetSubtype="10"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randombar(horizontal)">
                                      <p:cBhvr>
                                        <p:cTn id="140" dur="500"/>
                                        <p:tgtEl>
                                          <p:spTgt spid="29"/>
                                        </p:tgtEl>
                                      </p:cBhvr>
                                    </p:animEffect>
                                  </p:childTnLst>
                                </p:cTn>
                              </p:par>
                            </p:childTnLst>
                          </p:cTn>
                        </p:par>
                        <p:par>
                          <p:cTn id="141" fill="hold">
                            <p:stCondLst>
                              <p:cond delay="35000"/>
                            </p:stCondLst>
                            <p:childTnLst>
                              <p:par>
                                <p:cTn id="142" presetID="0" presetClass="path" presetSubtype="0" accel="50000" decel="50000" fill="hold" nodeType="afterEffect">
                                  <p:stCondLst>
                                    <p:cond delay="0"/>
                                  </p:stCondLst>
                                  <p:childTnLst>
                                    <p:animMotion origin="layout" path="M -0.01068 -0.01921 L -0.01068 -0.01921 C -0.02435 -0.04352 -0.01433 -0.03009 -0.02162 -0.03565 C -0.02266 -0.03657 -0.02383 -0.0375 -0.02487 -0.03866 C -0.02552 -0.04005 -0.02578 -0.0419 -0.02657 -0.04306 C -0.02813 -0.04537 -0.02995 -0.04676 -0.03151 -0.04907 C -0.03269 -0.05046 -0.03373 -0.05208 -0.0349 -0.05347 C -0.03568 -0.0544 -0.03659 -0.05532 -0.03737 -0.05648 C -0.03828 -0.05764 -0.03907 -0.05949 -0.03985 -0.06088 C -0.04063 -0.06204 -0.04167 -0.06273 -0.04245 -0.06389 C -0.04336 -0.06505 -0.04401 -0.0669 -0.04492 -0.06829 C -0.04571 -0.06944 -0.04662 -0.07014 -0.0474 -0.0713 C -0.04922 -0.07407 -0.05013 -0.0787 -0.05235 -0.08009 C -0.05326 -0.08056 -0.05417 -0.08079 -0.05495 -0.08148 C -0.05951 -0.08565 -0.05651 -0.08704 -0.06407 -0.09051 L -0.06745 -0.0919 C -0.06823 -0.09306 -0.06901 -0.09421 -0.06992 -0.09491 C -0.0711 -0.09606 -0.07487 -0.09861 -0.07657 -0.09931 C -0.07774 -0.1 -0.07878 -0.10046 -0.07995 -0.10093 C -0.08477 -0.10648 -0.08008 -0.10162 -0.0849 -0.10532 C -0.08607 -0.10625 -0.08711 -0.10741 -0.08828 -0.10833 C -0.08907 -0.1088 -0.08998 -0.10903 -0.09076 -0.10972 C -0.09167 -0.11065 -0.09232 -0.11181 -0.09323 -0.11273 C -0.09401 -0.11343 -0.09492 -0.11343 -0.09571 -0.11412 C -0.09753 -0.11597 -0.09883 -0.11921 -0.10078 -0.12014 L -0.10404 -0.12153 C -0.1099 -0.1287 -0.10261 -0.11991 -0.1099 -0.12893 C -0.11068 -0.13009 -0.11146 -0.13125 -0.11237 -0.13194 C -0.11341 -0.13287 -0.11459 -0.13287 -0.11576 -0.13356 C -0.11745 -0.13542 -0.11888 -0.13819 -0.12071 -0.13935 C -0.1224 -0.14028 -0.12422 -0.14097 -0.12578 -0.14236 C -0.12683 -0.14329 -0.12787 -0.14444 -0.12904 -0.14537 C -0.13073 -0.14653 -0.13242 -0.14722 -0.13412 -0.14838 L -0.13907 -0.15116 C -0.13985 -0.15185 -0.14076 -0.15208 -0.14154 -0.15278 C -0.14271 -0.1537 -0.14375 -0.15509 -0.14492 -0.15579 C -0.14623 -0.15648 -0.14766 -0.15648 -0.14909 -0.15718 C -0.15078 -0.1581 -0.15235 -0.15926 -0.15404 -0.16018 C -0.15495 -0.16065 -0.15573 -0.16134 -0.15651 -0.16157 L -0.16328 -0.16458 C -0.16433 -0.16505 -0.1655 -0.16551 -0.16654 -0.16597 L -0.17657 -0.17199 L -0.17904 -0.17338 C -0.17995 -0.17407 -0.18073 -0.17454 -0.18151 -0.175 C -0.18269 -0.17546 -0.18386 -0.17593 -0.1849 -0.17639 C -0.18568 -0.17685 -0.18659 -0.17755 -0.18737 -0.17801 C -0.18959 -0.17893 -0.19193 -0.17963 -0.19401 -0.18079 L -0.19909 -0.1838 C -0.19987 -0.18426 -0.20065 -0.18518 -0.20157 -0.18542 L -0.2099 -0.18681 C -0.21068 -0.18727 -0.21159 -0.18796 -0.21237 -0.18819 C -0.21706 -0.18981 -0.22578 -0.19074 -0.22995 -0.1912 C -0.24571 -0.19583 -0.23646 -0.19398 -0.25742 -0.19583 C -0.25873 -0.1963 -0.26016 -0.19676 -0.26159 -0.19722 C -0.2638 -0.19792 -0.26602 -0.19815 -0.26823 -0.19861 L -0.27409 -0.20023 C -0.27578 -0.20069 -0.27735 -0.20093 -0.27904 -0.20162 C -0.28099 -0.20255 -0.28295 -0.2037 -0.2849 -0.20463 C -0.2862 -0.20532 -0.28763 -0.20532 -0.28907 -0.20602 C -0.29076 -0.20694 -0.29232 -0.20833 -0.29401 -0.20903 C -0.29597 -0.20995 -0.29961 -0.21065 -0.30157 -0.21204 C -0.30274 -0.21273 -0.30378 -0.21412 -0.30495 -0.21505 C -0.30795 -0.21713 -0.31302 -0.21736 -0.31576 -0.21806 C -0.31706 -0.21898 -0.31836 -0.22037 -0.31992 -0.22083 C -0.32188 -0.22153 -0.33828 -0.22384 -0.33907 -0.22384 C -0.35378 -0.22477 -0.36849 -0.22477 -0.38321 -0.22546 C -0.38802 -0.22616 -0.39492 -0.22685 -0.39987 -0.22824 C -0.4069 -0.23032 -0.39909 -0.22963 -0.40821 -0.23125 C -0.41485 -0.23241 -0.42149 -0.23333 -0.42826 -0.23426 C -0.43125 -0.23472 -0.43438 -0.23495 -0.43737 -0.23565 C -0.43933 -0.23634 -0.44128 -0.23681 -0.44323 -0.23727 C -0.44675 -0.23796 -0.45039 -0.23819 -0.45404 -0.23866 C -0.45899 -0.23958 -0.46485 -0.24074 -0.46992 -0.24167 C -0.47253 -0.24282 -0.47461 -0.24398 -0.47735 -0.24468 C -0.48308 -0.2463 -0.48581 -0.2463 -0.49154 -0.24768 C -0.49323 -0.24792 -0.49492 -0.24838 -0.49649 -0.24907 C -0.4974 -0.24954 -0.49818 -0.25023 -0.49909 -0.25046 C -0.50039 -0.25116 -0.50183 -0.25162 -0.50326 -0.25208 C -0.50508 -0.25278 -0.51029 -0.25393 -0.51237 -0.25509 L -0.51992 -0.25949 C -0.52071 -0.25995 -0.52149 -0.26065 -0.5224 -0.26088 L -0.52826 -0.2625 C -0.52982 -0.26296 -0.53151 -0.26366 -0.53321 -0.26389 C -0.5362 -0.26458 -0.53933 -0.26481 -0.54232 -0.26528 C -0.54974 -0.26875 -0.54297 -0.26597 -0.55651 -0.26829 C -0.58854 -0.27384 -0.5569 -0.26921 -0.58242 -0.27268 C -0.60847 -0.27106 -0.59792 -0.2713 -0.61407 -0.2713 L -0.61485 -0.2713 L -0.61563 -0.26528 " pathEditMode="relative" ptsTypes="AAAAAAAAAAAAAAAAAAAAAAAAAAAAAAAAAAAAAAAAAAAAAAAAAAAAAAAAAAAAAAAAAAAAAAAAAAAAAAAAAAAAAAAAA">
                                      <p:cBhvr>
                                        <p:cTn id="143" dur="2000" fill="hold"/>
                                        <p:tgtEl>
                                          <p:spTgt spid="29"/>
                                        </p:tgtEl>
                                        <p:attrNameLst>
                                          <p:attrName>ppt_x</p:attrName>
                                          <p:attrName>ppt_y</p:attrName>
                                        </p:attrNameLst>
                                      </p:cBhvr>
                                    </p:animMotion>
                                  </p:childTnLst>
                                </p:cTn>
                              </p:par>
                            </p:childTnLst>
                          </p:cTn>
                        </p:par>
                        <p:par>
                          <p:cTn id="144" fill="hold">
                            <p:stCondLst>
                              <p:cond delay="37000"/>
                            </p:stCondLst>
                            <p:childTnLst>
                              <p:par>
                                <p:cTn id="145" presetID="10" presetClass="exit" presetSubtype="0" fill="hold" nodeType="afterEffect">
                                  <p:stCondLst>
                                    <p:cond delay="0"/>
                                  </p:stCondLst>
                                  <p:childTnLst>
                                    <p:animEffect transition="out" filter="fad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childTnLst>
                          </p:cTn>
                        </p:par>
                        <p:par>
                          <p:cTn id="148" fill="hold">
                            <p:stCondLst>
                              <p:cond delay="37500"/>
                            </p:stCondLst>
                            <p:childTnLst>
                              <p:par>
                                <p:cTn id="149" presetID="14" presetClass="entr" presetSubtype="10" fill="hold" nodeType="after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randombar(horizontal)">
                                      <p:cBhvr>
                                        <p:cTn id="151" dur="500"/>
                                        <p:tgtEl>
                                          <p:spTgt spid="27"/>
                                        </p:tgtEl>
                                      </p:cBhvr>
                                    </p:animEffect>
                                  </p:childTnLst>
                                </p:cTn>
                              </p:par>
                            </p:childTnLst>
                          </p:cTn>
                        </p:par>
                        <p:par>
                          <p:cTn id="152" fill="hold">
                            <p:stCondLst>
                              <p:cond delay="38000"/>
                            </p:stCondLst>
                            <p:childTnLst>
                              <p:par>
                                <p:cTn id="153" presetID="0" presetClass="path" presetSubtype="0" accel="50000" decel="50000" fill="hold" nodeType="afterEffect">
                                  <p:stCondLst>
                                    <p:cond delay="0"/>
                                  </p:stCondLst>
                                  <p:childTnLst>
                                    <p:animMotion origin="layout" path="M 0.00586 -0.00532 L 0.00586 -0.00532 C 0.00247 -0.00833 -0.00104 -0.01065 -0.00417 -0.01435 L -0.00924 -0.02014 C -0.01003 -0.0213 -0.01068 -0.02268 -0.01172 -0.02315 L -0.0151 -0.02477 C -0.01615 -0.02616 -0.01719 -0.02801 -0.01836 -0.02917 C -0.02057 -0.03148 -0.02292 -0.03264 -0.025 -0.03495 C -0.02591 -0.03611 -0.02682 -0.03681 -0.0276 -0.03796 C -0.02838 -0.03935 -0.02904 -0.04143 -0.03008 -0.04236 C -0.03125 -0.04398 -0.03294 -0.04421 -0.03424 -0.04537 C -0.03542 -0.04653 -0.03633 -0.04861 -0.0375 -0.04977 C -0.04023 -0.05301 -0.04323 -0.05556 -0.04583 -0.0588 C -0.04674 -0.05972 -0.0474 -0.06111 -0.04844 -0.06181 C -0.04948 -0.0625 -0.05065 -0.06273 -0.05169 -0.06319 C -0.0526 -0.06458 -0.05325 -0.06643 -0.05417 -0.06759 C -0.06003 -0.075 -0.05521 -0.06736 -0.06003 -0.07199 C -0.06185 -0.07384 -0.06315 -0.07708 -0.0651 -0.07801 C -0.07018 -0.08032 -0.07044 -0.08009 -0.07669 -0.08681 C -0.07891 -0.08935 -0.08086 -0.09282 -0.08333 -0.09421 C -0.08424 -0.09491 -0.08516 -0.09514 -0.08594 -0.09583 C -0.09557 -0.10532 -0.08906 -0.10162 -0.09583 -0.10463 C -0.09726 -0.10625 -0.09857 -0.10787 -0.1 -0.10903 C -0.10404 -0.11273 -0.1056 -0.1125 -0.11003 -0.11505 C -0.11146 -0.11597 -0.11276 -0.11713 -0.11419 -0.11806 C -0.11615 -0.11921 -0.1181 -0.11991 -0.12005 -0.12106 C -0.12344 -0.12292 -0.12669 -0.12546 -0.13008 -0.12685 C -0.13112 -0.12731 -0.13229 -0.12778 -0.13333 -0.12847 C -0.13503 -0.1294 -0.13672 -0.13056 -0.13841 -0.13125 C -0.1474 -0.13542 -0.13984 -0.13056 -0.14674 -0.13426 C -0.14844 -0.13518 -0.15 -0.13634 -0.15169 -0.13727 C -0.15286 -0.13796 -0.15391 -0.13819 -0.15508 -0.13866 C -0.15651 -0.13958 -0.15781 -0.14097 -0.15924 -0.14167 C -0.16055 -0.14236 -0.16198 -0.14259 -0.16341 -0.14329 C -0.16484 -0.14398 -0.16615 -0.14514 -0.16758 -0.14606 C -0.16862 -0.14699 -0.16966 -0.14861 -0.17083 -0.14907 C -0.17253 -0.15 -0.17422 -0.15023 -0.17591 -0.15069 C -0.17982 -0.15347 -0.18073 -0.15417 -0.18503 -0.15648 C -0.18893 -0.15856 -0.19297 -0.15972 -0.19674 -0.1625 C -0.20404 -0.16759 -0.19766 -0.16343 -0.20677 -0.16829 C -0.20833 -0.16921 -0.21003 -0.17037 -0.21172 -0.1713 C -0.21562 -0.17338 -0.21953 -0.17523 -0.22344 -0.17731 C -0.22539 -0.17824 -0.22734 -0.17917 -0.22917 -0.18032 C -0.23086 -0.18125 -0.23255 -0.18241 -0.23424 -0.1831 C -0.23815 -0.18518 -0.24193 -0.18796 -0.24583 -0.18912 L -0.25091 -0.19051 C -0.25221 -0.19213 -0.25351 -0.19421 -0.25508 -0.19514 C -0.2569 -0.19606 -0.25898 -0.19583 -0.26094 -0.19653 C -0.26289 -0.19722 -0.26484 -0.19838 -0.26667 -0.19954 C -0.26836 -0.20046 -0.27005 -0.20139 -0.27174 -0.20255 C -0.2737 -0.20393 -0.27552 -0.20579 -0.2776 -0.20694 C -0.27943 -0.20787 -0.28138 -0.20787 -0.28333 -0.20833 C -0.29219 -0.21366 -0.28672 -0.21042 -0.3 -0.21736 C -0.30195 -0.21829 -0.30391 -0.21921 -0.30586 -0.22014 C -0.31836 -0.22778 -0.30273 -0.21852 -0.31667 -0.22616 C -0.31836 -0.22708 -0.32005 -0.22801 -0.32174 -0.22917 C -0.32318 -0.23009 -0.32448 -0.23148 -0.32591 -0.23218 C -0.32747 -0.23287 -0.3293 -0.23287 -0.33086 -0.23356 C -0.33255 -0.23426 -0.33424 -0.23565 -0.33594 -0.23657 C -0.33698 -0.23704 -0.33815 -0.2375 -0.33919 -0.23796 C -0.34088 -0.23889 -0.34258 -0.23981 -0.34427 -0.24097 C -0.34531 -0.2419 -0.34635 -0.24329 -0.34753 -0.24398 C -0.34974 -0.24514 -0.35208 -0.2456 -0.35417 -0.24699 C -0.35508 -0.24745 -0.35586 -0.24792 -0.35677 -0.24838 C -0.35807 -0.24931 -0.3595 -0.25046 -0.36094 -0.25139 C -0.36198 -0.25208 -0.36315 -0.25231 -0.36419 -0.25278 C -0.37422 -0.26343 -0.36276 -0.25255 -0.37253 -0.2588 C -0.38398 -0.2662 -0.37174 -0.26111 -0.38177 -0.26458 C -0.38503 -0.26713 -0.38815 -0.27106 -0.39167 -0.27199 C -0.40482 -0.27593 -0.38854 -0.2706 -0.40169 -0.27662 C -0.40456 -0.27778 -0.40729 -0.27778 -0.41003 -0.2794 C -0.4112 -0.28032 -0.41224 -0.28171 -0.41341 -0.28241 C -0.41445 -0.2831 -0.41562 -0.28333 -0.41667 -0.28403 C -0.42161 -0.28634 -0.41667 -0.28449 -0.42253 -0.28681 C -0.42396 -0.2875 -0.42539 -0.28773 -0.42669 -0.28843 C -0.42838 -0.28912 -0.43008 -0.29051 -0.43177 -0.29143 C -0.43281 -0.2919 -0.43398 -0.29213 -0.43503 -0.29282 C -0.4362 -0.29352 -0.43724 -0.29514 -0.43841 -0.29583 C -0.43971 -0.29676 -0.44479 -0.29838 -0.44583 -0.29884 C -0.45 -0.3037 -0.44805 -0.30208 -0.45508 -0.30463 C -0.46497 -0.30833 -0.46289 -0.30718 -0.47253 -0.30903 C -0.47474 -0.30949 -0.47695 -0.31018 -0.47917 -0.31065 C -0.48203 -0.31111 -0.48476 -0.31157 -0.4875 -0.31204 C -0.48945 -0.3125 -0.49141 -0.31319 -0.49336 -0.31366 C -0.50391 -0.31597 -0.49753 -0.31389 -0.50508 -0.31643 L -0.56341 -0.31505 C -0.57109 -0.31481 -0.57747 -0.31319 -0.58503 -0.31204 C -0.60026 -0.30995 -0.60273 -0.31018 -0.62083 -0.30903 C -0.62253 -0.3081 -0.62422 -0.30671 -0.62591 -0.30625 C -0.62825 -0.30532 -0.63099 -0.3044 -0.63333 -0.30324 C -0.63503 -0.30231 -0.63698 -0.30208 -0.63841 -0.30023 C -0.63919 -0.29931 -0.63997 -0.29792 -0.64088 -0.29722 C -0.64245 -0.29606 -0.64583 -0.29421 -0.64583 -0.29421 L -0.65091 -0.28102 C -0.65143 -0.2794 -0.65221 -0.27824 -0.6526 -0.27662 L -0.65417 -0.26759 " pathEditMode="relative" ptsTypes="AAAAAAAAAAAAAAAAAAAAAAAAAAAAAAAAAAAAAAAAAAAAAAAAAAAAAAAAAAAAAAAAAAAAAAAAAAAAAAAAAAAAAAAAAAAAAAAA">
                                      <p:cBhvr>
                                        <p:cTn id="154" dur="2000" fill="hold"/>
                                        <p:tgtEl>
                                          <p:spTgt spid="27"/>
                                        </p:tgtEl>
                                        <p:attrNameLst>
                                          <p:attrName>ppt_x</p:attrName>
                                          <p:attrName>ppt_y</p:attrName>
                                        </p:attrNameLst>
                                      </p:cBhvr>
                                    </p:animMotion>
                                  </p:childTnLst>
                                </p:cTn>
                              </p:par>
                            </p:childTnLst>
                          </p:cTn>
                        </p:par>
                        <p:par>
                          <p:cTn id="155" fill="hold">
                            <p:stCondLst>
                              <p:cond delay="40000"/>
                            </p:stCondLst>
                            <p:childTnLst>
                              <p:par>
                                <p:cTn id="156" presetID="10" presetClass="exit" presetSubtype="0" fill="hold" nodeType="afterEffect">
                                  <p:stCondLst>
                                    <p:cond delay="0"/>
                                  </p:stCondLst>
                                  <p:childTnLst>
                                    <p:animEffect transition="out" filter="fade">
                                      <p:cBhvr>
                                        <p:cTn id="157" dur="500"/>
                                        <p:tgtEl>
                                          <p:spTgt spid="27"/>
                                        </p:tgtEl>
                                      </p:cBhvr>
                                    </p:animEffect>
                                    <p:set>
                                      <p:cBhvr>
                                        <p:cTn id="158" dur="1" fill="hold">
                                          <p:stCondLst>
                                            <p:cond delay="499"/>
                                          </p:stCondLst>
                                        </p:cTn>
                                        <p:tgtEl>
                                          <p:spTgt spid="27"/>
                                        </p:tgtEl>
                                        <p:attrNameLst>
                                          <p:attrName>style.visibility</p:attrName>
                                        </p:attrNameLst>
                                      </p:cBhvr>
                                      <p:to>
                                        <p:strVal val="hidden"/>
                                      </p:to>
                                    </p:set>
                                  </p:childTnLst>
                                </p:cTn>
                              </p:par>
                            </p:childTnLst>
                          </p:cTn>
                        </p:par>
                        <p:par>
                          <p:cTn id="159" fill="hold">
                            <p:stCondLst>
                              <p:cond delay="40500"/>
                            </p:stCondLst>
                            <p:childTnLst>
                              <p:par>
                                <p:cTn id="160" presetID="14" presetClass="entr" presetSubtype="10" fill="hold"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randombar(horizontal)">
                                      <p:cBhvr>
                                        <p:cTn id="162" dur="500"/>
                                        <p:tgtEl>
                                          <p:spTgt spid="25"/>
                                        </p:tgtEl>
                                      </p:cBhvr>
                                    </p:animEffect>
                                  </p:childTnLst>
                                </p:cTn>
                              </p:par>
                            </p:childTnLst>
                          </p:cTn>
                        </p:par>
                        <p:par>
                          <p:cTn id="163" fill="hold">
                            <p:stCondLst>
                              <p:cond delay="41000"/>
                            </p:stCondLst>
                            <p:childTnLst>
                              <p:par>
                                <p:cTn id="164" presetID="0" presetClass="path" presetSubtype="0" accel="50000" decel="50000" fill="hold" nodeType="afterEffect">
                                  <p:stCondLst>
                                    <p:cond delay="0"/>
                                  </p:stCondLst>
                                  <p:childTnLst>
                                    <p:animMotion origin="layout" path="M 0.00299 0.02408 L 0.00299 0.02408 C 0.00234 0.01899 0.00208 0.01389 0.0013 0.00926 C 0.00026 0.00278 -0.00065 0.00348 -0.00287 -0.00115 C -0.00378 -0.003 -0.00456 -0.00509 -0.00534 -0.00717 C -0.00703 -0.01574 -0.00495 -0.00787 -0.00873 -0.01458 C -0.00977 -0.0162 -0.01029 -0.01851 -0.0112 -0.02037 C -0.01198 -0.02199 -0.01302 -0.02337 -0.01367 -0.025 C -0.01432 -0.02638 -0.01472 -0.028 -0.01537 -0.02939 C -0.01641 -0.03101 -0.01771 -0.03217 -0.01875 -0.03379 C -0.02005 -0.03611 -0.02071 -0.03912 -0.02201 -0.0412 C -0.02305 -0.04259 -0.02435 -0.04305 -0.02539 -0.04421 C -0.02656 -0.04537 -0.02774 -0.04699 -0.02878 -0.04861 C -0.02969 -0.05 -0.03021 -0.05185 -0.03125 -0.053 C -0.03203 -0.05393 -0.03294 -0.05393 -0.03373 -0.05462 C -0.03464 -0.05532 -0.03542 -0.05671 -0.0362 -0.0574 C -0.03841 -0.05972 -0.04063 -0.06134 -0.04284 -0.06342 C -0.04401 -0.06435 -0.04518 -0.06504 -0.04623 -0.06643 C -0.05456 -0.07731 -0.0431 -0.06273 -0.05625 -0.07685 C -0.05899 -0.07962 -0.06224 -0.08148 -0.06459 -0.08564 C -0.06563 -0.08773 -0.06654 -0.09004 -0.06784 -0.09166 C -0.06914 -0.09305 -0.07071 -0.09328 -0.07201 -0.09444 C -0.07357 -0.09583 -0.07487 -0.09768 -0.07617 -0.09907 C -0.07956 -0.10208 -0.08321 -0.10393 -0.0862 -0.10787 C -0.08946 -0.11203 -0.08998 -0.11319 -0.09375 -0.11666 C -0.09649 -0.11944 -0.09935 -0.12129 -0.10209 -0.12407 C -0.10534 -0.12754 -0.10768 -0.13055 -0.1112 -0.1331 C -0.11289 -0.13425 -0.11459 -0.13495 -0.11628 -0.13611 C -0.11732 -0.1375 -0.11836 -0.13935 -0.11953 -0.1405 C -0.12227 -0.14282 -0.125 -0.14513 -0.12787 -0.14629 C -0.13307 -0.14861 -0.13503 -0.1493 -0.14128 -0.1537 C -0.15417 -0.16296 -0.13464 -0.1493 -0.15117 -0.15972 C -0.16602 -0.16898 -0.15729 -0.16574 -0.16706 -0.16851 C -0.17057 -0.17175 -0.17071 -0.17199 -0.17461 -0.17453 C -0.17617 -0.17569 -0.17787 -0.17685 -0.17956 -0.17754 C -0.18177 -0.17824 -0.18399 -0.17847 -0.1862 -0.17893 C -0.18711 -0.17939 -0.18789 -0.18009 -0.18867 -0.18055 C -0.19011 -0.18101 -0.19154 -0.18101 -0.19284 -0.18194 C -0.19414 -0.18263 -0.19505 -0.18425 -0.19623 -0.18495 C -0.19753 -0.18564 -0.19909 -0.18564 -0.20039 -0.18634 C -0.2086 -0.19004 -0.19414 -0.18518 -0.20794 -0.18935 C -0.21797 -0.19814 -0.20781 -0.19027 -0.21784 -0.19513 C -0.22982 -0.20092 -0.21289 -0.19583 -0.22787 -0.19976 C -0.2293 -0.20069 -0.2306 -0.20185 -0.23203 -0.20254 C -0.23503 -0.20416 -0.24037 -0.20486 -0.24284 -0.20555 C -0.24453 -0.20601 -0.24623 -0.20671 -0.24792 -0.20717 C -0.25781 -0.21597 -0.24935 -0.20949 -0.27292 -0.21157 C -0.27656 -0.2118 -0.28008 -0.2125 -0.28373 -0.21296 C -0.2849 -0.21342 -0.28594 -0.21388 -0.28711 -0.21458 C -0.28906 -0.2155 -0.29089 -0.21666 -0.29284 -0.21736 C -0.29779 -0.21921 -0.30638 -0.2199 -0.31042 -0.22037 C -0.31185 -0.22083 -0.31315 -0.22152 -0.31459 -0.22199 C -0.31823 -0.22268 -0.33138 -0.22453 -0.33451 -0.22476 C -0.34401 -0.22824 -0.33255 -0.22453 -0.3487 -0.22777 C -0.35013 -0.22824 -0.35156 -0.2287 -0.35287 -0.22939 C -0.35404 -0.22986 -0.35508 -0.23055 -0.35625 -0.23078 C -0.35951 -0.23148 -0.36289 -0.23171 -0.36628 -0.23217 C -0.36836 -0.23356 -0.36979 -0.23449 -0.37201 -0.23518 C -0.37396 -0.23587 -0.37591 -0.23611 -0.37787 -0.2368 C -0.38893 -0.24004 -0.37253 -0.23703 -0.39453 -0.23958 C -0.3974 -0.2405 -0.40482 -0.24259 -0.40873 -0.24421 C -0.4138 -0.24629 -0.41498 -0.24722 -0.41953 -0.24861 C -0.42722 -0.25092 -0.42539 -0.24976 -0.43451 -0.25162 C -0.43646 -0.25185 -0.43841 -0.25254 -0.44037 -0.253 C -0.44701 -0.25763 -0.44232 -0.25509 -0.45039 -0.2574 C -0.45182 -0.25787 -0.45313 -0.25856 -0.45456 -0.25902 C -0.45625 -0.25949 -0.45794 -0.25972 -0.45951 -0.26041 C -0.46068 -0.26087 -0.46172 -0.26157 -0.46289 -0.2618 C -0.46563 -0.2625 -0.46849 -0.26296 -0.47123 -0.26342 C -0.47813 -0.26736 -0.46719 -0.26134 -0.48034 -0.26643 C -0.48216 -0.26689 -0.48373 -0.26828 -0.48542 -0.26921 L -0.49037 -0.27222 C -0.49128 -0.27268 -0.49206 -0.27337 -0.49284 -0.27384 C -0.50339 -0.27847 -0.48698 -0.27129 -0.50117 -0.27662 C -0.50352 -0.27754 -0.5056 -0.27916 -0.50794 -0.27962 C -0.5099 -0.28009 -0.51185 -0.28055 -0.51367 -0.28125 C -0.51849 -0.28263 -0.51589 -0.28287 -0.52123 -0.28402 C -0.52422 -0.28472 -0.52735 -0.28518 -0.53034 -0.28564 C -0.5349 -0.28773 -0.53646 -0.28842 -0.54206 -0.29004 C -0.54597 -0.2912 -0.55 -0.2912 -0.55378 -0.29305 C -0.56302 -0.29768 -0.55755 -0.2956 -0.57044 -0.29745 C -0.57266 -0.29837 -0.57487 -0.29953 -0.57709 -0.30046 C -0.58151 -0.30208 -0.58685 -0.30231 -0.59128 -0.30347 C -0.59297 -0.3037 -0.59466 -0.30416 -0.59623 -0.30486 C -0.59792 -0.30555 -0.59948 -0.3074 -0.60117 -0.30787 C -0.60508 -0.30879 -0.60899 -0.30879 -0.61289 -0.30925 C -0.62813 -0.31481 -0.61849 -0.3118 -0.65209 -0.30925 C -0.65352 -0.30925 -0.65482 -0.30833 -0.65625 -0.30787 C -0.66406 -0.30439 -0.65313 -0.30879 -0.6612 -0.30347 C -0.6625 -0.30254 -0.66406 -0.30231 -0.66537 -0.30185 C -0.66628 -0.30092 -0.66706 -0.29976 -0.66784 -0.29884 C -0.66875 -0.29814 -0.66966 -0.29814 -0.67044 -0.29745 C -0.67162 -0.29629 -0.67266 -0.29444 -0.6737 -0.29305 C -0.67461 -0.29189 -0.67552 -0.2912 -0.67617 -0.29004 C -0.68268 -0.28055 -0.675 -0.29004 -0.68125 -0.28263 C -0.68321 -0.27731 -0.68203 -0.27893 -0.68451 -0.27662 " pathEditMode="relative" ptsTypes="AAAAAAAAAAAAAAAAAAAAAAAAAAAAAAAAAAAAAAAAAAAAAAAAAAAAAAAAAAAAAAAAAAAAAAAAAAAAAAAAAAAAAAAAAAAAAAAA">
                                      <p:cBhvr>
                                        <p:cTn id="165" dur="2000" fill="hold"/>
                                        <p:tgtEl>
                                          <p:spTgt spid="25"/>
                                        </p:tgtEl>
                                        <p:attrNameLst>
                                          <p:attrName>ppt_x</p:attrName>
                                          <p:attrName>ppt_y</p:attrName>
                                        </p:attrNameLst>
                                      </p:cBhvr>
                                    </p:animMotion>
                                  </p:childTnLst>
                                </p:cTn>
                              </p:par>
                            </p:childTnLst>
                          </p:cTn>
                        </p:par>
                        <p:par>
                          <p:cTn id="166" fill="hold">
                            <p:stCondLst>
                              <p:cond delay="43000"/>
                            </p:stCondLst>
                            <p:childTnLst>
                              <p:par>
                                <p:cTn id="167" presetID="10" presetClass="exit" presetSubtype="0" fill="hold" nodeType="afterEffect">
                                  <p:stCondLst>
                                    <p:cond delay="0"/>
                                  </p:stCondLst>
                                  <p:childTnLst>
                                    <p:animEffect transition="out" filter="fade">
                                      <p:cBhvr>
                                        <p:cTn id="168" dur="500"/>
                                        <p:tgtEl>
                                          <p:spTgt spid="25"/>
                                        </p:tgtEl>
                                      </p:cBhvr>
                                    </p:animEffect>
                                    <p:set>
                                      <p:cBhvr>
                                        <p:cTn id="16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0" grpId="1" animBg="1"/>
      <p:bldP spid="20"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37"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Http-methodes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762403"/>
          </a:xfrm>
        </p:spPr>
        <p:txBody>
          <a:bodyPr>
            <a:normAutofit/>
          </a:bodyPr>
          <a:lstStyle/>
          <a:p>
            <a:r>
              <a:rPr lang="nl-BE" dirty="0"/>
              <a:t>Http kent verschillende methodes om data te vragen aan een webserver, de belangrijkste zijn:</a:t>
            </a:r>
          </a:p>
          <a:p>
            <a:pPr lvl="1"/>
            <a:r>
              <a:rPr lang="nl-BE" dirty="0"/>
              <a:t>GET	</a:t>
            </a:r>
          </a:p>
          <a:p>
            <a:pPr lvl="2"/>
            <a:r>
              <a:rPr lang="nl-BE" dirty="0"/>
              <a:t>Get wordt enkel gebruikt om data op te vragen van de server.</a:t>
            </a:r>
          </a:p>
          <a:p>
            <a:pPr lvl="1"/>
            <a:r>
              <a:rPr lang="nl-BE" dirty="0"/>
              <a:t>POST	</a:t>
            </a:r>
          </a:p>
          <a:p>
            <a:pPr lvl="2"/>
            <a:r>
              <a:rPr lang="nl-BE" dirty="0"/>
              <a:t>Wordt gebruikt om data te sturen naar de server.</a:t>
            </a:r>
          </a:p>
          <a:p>
            <a:pPr lvl="1"/>
            <a:r>
              <a:rPr lang="nl-BE" dirty="0"/>
              <a:t>HEAD	</a:t>
            </a:r>
          </a:p>
          <a:p>
            <a:pPr lvl="2"/>
            <a:r>
              <a:rPr lang="nl-BE" dirty="0"/>
              <a:t>Wordt gebruikt om data op te vragen aan de server net zoals GET, maar bij HEAD wordt enkel de header van het antwoord teruggestuurd en niet de inhoud.</a:t>
            </a:r>
          </a:p>
          <a:p>
            <a:pPr lvl="1"/>
            <a:r>
              <a:rPr lang="nl-BE" dirty="0"/>
              <a:t>PUT</a:t>
            </a:r>
          </a:p>
          <a:p>
            <a:pPr lvl="2"/>
            <a:r>
              <a:rPr lang="nl-BE" dirty="0"/>
              <a:t>Creëert of vervangt een bepaalde resource op de server.</a:t>
            </a:r>
          </a:p>
          <a:p>
            <a:pPr lvl="1"/>
            <a:r>
              <a:rPr lang="nl-BE" dirty="0"/>
              <a:t>DELETE</a:t>
            </a:r>
          </a:p>
          <a:p>
            <a:pPr lvl="2"/>
            <a:r>
              <a:rPr lang="nl-BE" dirty="0"/>
              <a:t>Wordt gebruikt om een specifieke resource te verwijderen van de server.</a:t>
            </a:r>
          </a:p>
          <a:p>
            <a:r>
              <a:rPr lang="nl-BE" dirty="0"/>
              <a:t>Met hulpprogramma’s zoals </a:t>
            </a:r>
            <a:r>
              <a:rPr lang="nl-BE" dirty="0" err="1"/>
              <a:t>Fiddler</a:t>
            </a:r>
            <a:r>
              <a:rPr lang="nl-BE" dirty="0"/>
              <a:t> of Postman kunnen we netwerkboodschappen bekijken en ontleden.</a:t>
            </a:r>
          </a:p>
        </p:txBody>
      </p:sp>
    </p:spTree>
    <p:extLst>
      <p:ext uri="{BB962C8B-B14F-4D97-AF65-F5344CB8AC3E}">
        <p14:creationId xmlns:p14="http://schemas.microsoft.com/office/powerpoint/2010/main" val="32375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3" ma:contentTypeDescription="Create a new document." ma:contentTypeScope="" ma:versionID="4843085c75a5c3f0bd98c1eaaef040c6">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306921d0ccbdf04f0f0debed5d42902"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06DFD5-8C57-4EAD-B498-AB8664690A9C}">
  <ds:schemaRefs>
    <ds:schemaRef ds:uri="http://schemas.microsoft.com/sharepoint/v3/contenttype/forms"/>
  </ds:schemaRefs>
</ds:datastoreItem>
</file>

<file path=customXml/itemProps2.xml><?xml version="1.0" encoding="utf-8"?>
<ds:datastoreItem xmlns:ds="http://schemas.openxmlformats.org/officeDocument/2006/customXml" ds:itemID="{0D8FF6D0-44DC-43C5-9582-12CD3552DE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4202</TotalTime>
  <Words>5179</Words>
  <Application>Microsoft Office PowerPoint</Application>
  <PresentationFormat>Widescreen</PresentationFormat>
  <Paragraphs>490</Paragraphs>
  <Slides>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Arial-ItalicMT</vt:lpstr>
      <vt:lpstr>ArialMT</vt:lpstr>
      <vt:lpstr>Calibri</vt:lpstr>
      <vt:lpstr>Calibri Light</vt:lpstr>
      <vt:lpstr>Consolas</vt:lpstr>
      <vt:lpstr>Symbol</vt:lpstr>
      <vt:lpstr>Wingdings</vt:lpstr>
      <vt:lpstr>Office Theme</vt:lpstr>
      <vt:lpstr>  Programmeren in C# </vt:lpstr>
      <vt:lpstr>History of the internet</vt:lpstr>
      <vt:lpstr>Wat is internet en wat is World Wide Web?</vt:lpstr>
      <vt:lpstr>Internet</vt:lpstr>
      <vt:lpstr>Web (World Wide Web)</vt:lpstr>
      <vt:lpstr>Web request via de browser</vt:lpstr>
      <vt:lpstr>Hoe gaat dit praktisch in zijn werk (simpele weergave)</vt:lpstr>
      <vt:lpstr>Hoe werkt een web request?</vt:lpstr>
      <vt:lpstr>Http-methodes</vt:lpstr>
      <vt:lpstr>HTTP request</vt:lpstr>
      <vt:lpstr>Wat gebeurt er in de wolk van internet? </vt:lpstr>
      <vt:lpstr>URL  - Uniform Resource Locator</vt:lpstr>
      <vt:lpstr>DNS - Domain Name System </vt:lpstr>
      <vt:lpstr>Hoe werkt een DNS opzoeking?</vt:lpstr>
      <vt:lpstr>Korte inleiding tot HTML en CSS voor beginners</vt:lpstr>
      <vt:lpstr>HTML  documenten</vt:lpstr>
      <vt:lpstr>Wat is HTML?</vt:lpstr>
      <vt:lpstr>Tim Berners-Lee</vt:lpstr>
      <vt:lpstr>HTML: tags en elementen</vt:lpstr>
      <vt:lpstr>HTML: Structuur</vt:lpstr>
      <vt:lpstr>HTML Structuur: tags</vt:lpstr>
      <vt:lpstr>HTML Structuur: Elementen</vt:lpstr>
      <vt:lpstr>HTML Structuur: </vt:lpstr>
      <vt:lpstr>Creatie van een HTML pagina</vt:lpstr>
      <vt:lpstr>HTML: Header sectie</vt:lpstr>
      <vt:lpstr>HTML: Body (and soul)</vt:lpstr>
      <vt:lpstr>HTML: Afbeeldingen</vt:lpstr>
      <vt:lpstr>HTML: ID en Class attributen</vt:lpstr>
      <vt:lpstr>HTML: Hyperlinks</vt:lpstr>
      <vt:lpstr>HTML: Hyperlinks</vt:lpstr>
      <vt:lpstr>HTML: Geordende lijsten</vt:lpstr>
      <vt:lpstr>HTML: ongeordende lijst</vt:lpstr>
      <vt:lpstr>HTML: Het gebruik van tabellen</vt:lpstr>
      <vt:lpstr>HTML: Het gebruik van tabellen</vt:lpstr>
      <vt:lpstr>HTML: Voorbeeld van een Table</vt:lpstr>
      <vt:lpstr>HTML: iframe</vt:lpstr>
      <vt:lpstr>Stijlen in HTML met CSS</vt:lpstr>
      <vt:lpstr>HTML: Werken met stijlen door middel van CSS</vt:lpstr>
      <vt:lpstr>Het gebruik van CSS</vt:lpstr>
      <vt:lpstr>Het gebruik van CSS</vt:lpstr>
      <vt:lpstr>Het gebruik van CSS</vt:lpstr>
      <vt:lpstr>CSS: Belangrijkheid en voorrang (cascading)</vt:lpstr>
      <vt:lpstr>CSS: Werken met kleuren </vt:lpstr>
      <vt:lpstr>CSS: Grootte instellen</vt:lpstr>
      <vt:lpstr>Title</vt:lpstr>
      <vt:lpstr>Labo</vt:lpstr>
      <vt:lpstr>Title</vt:lpstr>
      <vt:lpstr>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51</cp:revision>
  <dcterms:created xsi:type="dcterms:W3CDTF">2020-06-11T13:52:31Z</dcterms:created>
  <dcterms:modified xsi:type="dcterms:W3CDTF">2024-03-18T21:07:04Z</dcterms:modified>
</cp:coreProperties>
</file>